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7" r:id="rId2"/>
    <p:sldId id="35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361" r:id="rId13"/>
    <p:sldId id="354" r:id="rId14"/>
    <p:sldId id="355" r:id="rId15"/>
    <p:sldId id="356" r:id="rId16"/>
    <p:sldId id="357" r:id="rId17"/>
    <p:sldId id="358" r:id="rId18"/>
    <p:sldId id="359" r:id="rId19"/>
    <p:sldId id="362" r:id="rId20"/>
    <p:sldId id="282" r:id="rId21"/>
    <p:sldId id="267" r:id="rId22"/>
    <p:sldId id="268" r:id="rId23"/>
    <p:sldId id="363" r:id="rId24"/>
    <p:sldId id="283" r:id="rId25"/>
    <p:sldId id="285" r:id="rId26"/>
    <p:sldId id="286" r:id="rId27"/>
    <p:sldId id="288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319" r:id="rId36"/>
    <p:sldId id="320" r:id="rId37"/>
    <p:sldId id="321" r:id="rId38"/>
    <p:sldId id="322" r:id="rId39"/>
    <p:sldId id="323" r:id="rId40"/>
    <p:sldId id="324" r:id="rId41"/>
    <p:sldId id="32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848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4" Type="http://schemas.openxmlformats.org/officeDocument/2006/relationships/image" Target="../media/image5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image" Target="../media/image62.wmf"/><Relationship Id="rId7" Type="http://schemas.openxmlformats.org/officeDocument/2006/relationships/image" Target="../media/image66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Relationship Id="rId9" Type="http://schemas.openxmlformats.org/officeDocument/2006/relationships/image" Target="../media/image6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0E844-FA70-48BA-85DE-69B0D4260C4C}" type="datetimeFigureOut">
              <a:rPr lang="fr-FR" smtClean="0"/>
              <a:pPr/>
              <a:t>23/11/2010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8AEB5-A72A-43F6-81B0-954B125115A1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85396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D3819E-2659-4469-AE04-5164EEAEFDCD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D5DBD4-B60E-4C7C-AD35-BBAD8CDEEBA6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849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40" tIns="45720" rIns="91440" bIns="45720"/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defRPr/>
            </a:pPr>
            <a:fld id="{3183EC59-8CA2-40CC-901A-49B9A4656E78}" type="slidenum">
              <a:rPr lang="en-US" sz="1200" baseline="0">
                <a:latin typeface="+mn-lt"/>
                <a:cs typeface="Arial" charset="0"/>
              </a:rPr>
              <a:pPr algn="r" eaLnBrk="1" hangingPunct="1">
                <a:defRPr/>
              </a:pPr>
              <a:t>11</a:t>
            </a:fld>
            <a:endParaRPr lang="en-US" sz="1200" baseline="0">
              <a:latin typeface="+mn-lt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584A84-206C-4BE5-8516-58884472F619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39A87D6-2C0E-4D51-82F7-C936AF495BD1}" type="slidenum">
              <a:rPr lang="en-US" baseline="0" smtClean="0"/>
              <a:pPr/>
              <a:t>23</a:t>
            </a:fld>
            <a:endParaRPr lang="en-US" baseline="0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8FC229-E9A3-4DC9-8DDF-868E61C74D50}" type="slidenum">
              <a:rPr lang="en-AU" smtClean="0"/>
              <a:pPr/>
              <a:t>32</a:t>
            </a:fld>
            <a:endParaRPr lang="en-AU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9A827B-B985-4FF0-8A5E-3E4D21C3A26D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Notion of cooperation</a:t>
            </a: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BD3D21-A468-4D0B-9783-D9073622FCB0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EB4912-13B9-4DDF-9BEC-C73CEB43B494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D31870-E532-48F4-9F96-2B0E412360AE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AFEC93-AAD3-44E6-B600-413F4EDCE9F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778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40" tIns="45720" rIns="91440" bIns="45720"/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77829" name="Slide Number Placeholder 3"/>
          <p:cNvSpPr txBox="1">
            <a:spLocks noGrp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9E4DC11F-62E3-4411-A93B-D41AB3C7524E}" type="slidenum">
              <a:rPr lang="en-US" sz="1200" baseline="0">
                <a:latin typeface="Calibri" pitchFamily="34" charset="0"/>
              </a:rPr>
              <a:pPr algn="r" eaLnBrk="1" hangingPunct="1"/>
              <a:t>3</a:t>
            </a:fld>
            <a:endParaRPr lang="en-US" sz="1200" baseline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Assuming move in network and dynamic internal state</a:t>
            </a:r>
          </a:p>
          <a:p>
            <a:r>
              <a:rPr lang="en-US" smtClean="0"/>
              <a:t>Misaligned incentives</a:t>
            </a:r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46BFE6-68FE-47AC-99C7-EAF0AAA9B024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7FAFE-06D5-4D50-9824-FA3E35F374C4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B67205-E541-491B-8D73-8B760B09900C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885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40" tIns="45720" rIns="91440" bIns="45720"/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78853" name="Slide Number Placeholder 3"/>
          <p:cNvSpPr txBox="1">
            <a:spLocks noGrp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85837078-D5D3-4A16-BAE3-27361DF4B6B4}" type="slidenum">
              <a:rPr lang="en-US" sz="1200" baseline="0">
                <a:latin typeface="Calibri" pitchFamily="34" charset="0"/>
              </a:rPr>
              <a:pPr algn="r" eaLnBrk="1" hangingPunct="1"/>
              <a:t>4</a:t>
            </a:fld>
            <a:endParaRPr lang="en-US" sz="1200" baseline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F9AB10-C9A3-4D23-B0C9-50BD1FA4FEB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987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40" tIns="45720" rIns="91440" bIns="45720"/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79877" name="Slide Number Placeholder 3"/>
          <p:cNvSpPr txBox="1">
            <a:spLocks noGrp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CBA0E59D-69B6-4E3C-9A12-D7A1EBE85332}" type="slidenum">
              <a:rPr lang="en-US" sz="1200" baseline="0">
                <a:latin typeface="Calibri" pitchFamily="34" charset="0"/>
              </a:rPr>
              <a:pPr algn="r" eaLnBrk="1" hangingPunct="1"/>
              <a:t>5</a:t>
            </a:fld>
            <a:endParaRPr lang="en-US" sz="1200" baseline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54E46F-1D7D-447D-87F0-13D1F8E1188E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808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90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40" tIns="45720" rIns="91440" bIns="45720"/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80901" name="Slide Number Placeholder 3"/>
          <p:cNvSpPr txBox="1">
            <a:spLocks noGrp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FC2D6D8B-192D-4620-B80F-61081D428E2A}" type="slidenum">
              <a:rPr lang="en-US" sz="1200" baseline="0">
                <a:latin typeface="Calibri" pitchFamily="34" charset="0"/>
              </a:rPr>
              <a:pPr algn="r" eaLnBrk="1" hangingPunct="1"/>
              <a:t>6</a:t>
            </a:fld>
            <a:endParaRPr lang="en-US" sz="1200" baseline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FD1E85-EE52-4D55-BFB5-225CD65045CF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819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40" tIns="45720" rIns="91440" bIns="45720"/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81925" name="Slide Number Placeholder 3"/>
          <p:cNvSpPr txBox="1">
            <a:spLocks noGrp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F9527403-E43F-428C-A143-AEA7FD06F9C3}" type="slidenum">
              <a:rPr lang="en-US" sz="1200" baseline="0">
                <a:latin typeface="Calibri" pitchFamily="34" charset="0"/>
              </a:rPr>
              <a:pPr algn="r" eaLnBrk="1" hangingPunct="1"/>
              <a:t>7</a:t>
            </a:fld>
            <a:endParaRPr lang="en-US" sz="1200" baseline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6F8420-A87D-4C47-A44C-DC26F7FEFBD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829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40" tIns="45720" rIns="91440" bIns="45720"/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82949" name="Slide Number Placeholder 3"/>
          <p:cNvSpPr txBox="1">
            <a:spLocks noGrp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85650893-4CE9-47D4-8EF8-2A34F4B7D156}" type="slidenum">
              <a:rPr lang="en-US" sz="1200" baseline="0">
                <a:latin typeface="Calibri" pitchFamily="34" charset="0"/>
              </a:rPr>
              <a:pPr algn="r" eaLnBrk="1" hangingPunct="1"/>
              <a:t>8</a:t>
            </a:fld>
            <a:endParaRPr lang="en-US" sz="1200" baseline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98C6DE-F4C5-49B6-8E96-60F261BB99E1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839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40" tIns="45720" rIns="91440" bIns="45720"/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83973" name="Slide Number Placeholder 3"/>
          <p:cNvSpPr txBox="1">
            <a:spLocks noGrp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3CDEC34A-0E02-4325-B3DB-26377829ED99}" type="slidenum">
              <a:rPr lang="en-US" sz="1200" baseline="0">
                <a:latin typeface="Calibri" pitchFamily="34" charset="0"/>
              </a:rPr>
              <a:pPr algn="r" eaLnBrk="1" hangingPunct="1"/>
              <a:t>9</a:t>
            </a:fld>
            <a:endParaRPr lang="en-US" sz="1200" baseline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E3BCE8-198F-4522-B7CC-2248EDA6E67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860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2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40" tIns="45720" rIns="91440" bIns="45720"/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86021" name="Slide Number Placeholder 3"/>
          <p:cNvSpPr txBox="1">
            <a:spLocks noGrp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8C911A6B-C331-4D47-8307-0E4639A4CD4A}" type="slidenum">
              <a:rPr lang="en-US" sz="1200" baseline="0">
                <a:latin typeface="Calibri" pitchFamily="34" charset="0"/>
              </a:rPr>
              <a:pPr algn="r" eaLnBrk="1" hangingPunct="1"/>
              <a:t>10</a:t>
            </a:fld>
            <a:endParaRPr lang="en-US" sz="1200" baseline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CH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C4BFD-F47E-49C6-B098-F1910F98A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7.wmf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3.jpeg"/><Relationship Id="rId5" Type="http://schemas.openxmlformats.org/officeDocument/2006/relationships/image" Target="../media/image52.wmf"/><Relationship Id="rId4" Type="http://schemas.openxmlformats.org/officeDocument/2006/relationships/oleObject" Target="../embeddings/oleObject1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9.wmf"/><Relationship Id="rId5" Type="http://schemas.openxmlformats.org/officeDocument/2006/relationships/image" Target="../media/image56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8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67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64.wmf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6.wmf"/><Relationship Id="rId20" Type="http://schemas.openxmlformats.org/officeDocument/2006/relationships/image" Target="../media/image68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63.wmf"/><Relationship Id="rId19" Type="http://schemas.openxmlformats.org/officeDocument/2006/relationships/oleObject" Target="../embeddings/oleObject14.bin"/><Relationship Id="rId4" Type="http://schemas.openxmlformats.org/officeDocument/2006/relationships/image" Target="../media/image60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65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C5A2D20-5E63-49BC-8A6C-440335B437FD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787775"/>
            <a:ext cx="8001000" cy="1470025"/>
          </a:xfrm>
        </p:spPr>
        <p:txBody>
          <a:bodyPr>
            <a:noAutofit/>
          </a:bodyPr>
          <a:lstStyle/>
          <a:p>
            <a:r>
              <a:rPr lang="en-US" sz="3600" dirty="0" smtClean="0"/>
              <a:t>Designing Network Security and Privacy</a:t>
            </a:r>
            <a:br>
              <a:rPr lang="en-US" sz="3600" dirty="0" smtClean="0"/>
            </a:br>
            <a:r>
              <a:rPr lang="en-US" sz="3600" dirty="0" smtClean="0"/>
              <a:t>Mechanisms: How Game </a:t>
            </a:r>
            <a:r>
              <a:rPr lang="en-US" sz="3600" dirty="0"/>
              <a:t>Theory </a:t>
            </a:r>
            <a:r>
              <a:rPr lang="en-US" sz="3600" dirty="0" smtClean="0"/>
              <a:t>Can Help</a:t>
            </a:r>
            <a:endParaRPr lang="en-US" sz="3600" dirty="0" smtClean="0">
              <a:cs typeface="Times New Roman" pitchFamily="18" charset="0"/>
            </a:endParaRP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14800"/>
            <a:ext cx="7696200" cy="3733800"/>
          </a:xfrm>
        </p:spPr>
        <p:txBody>
          <a:bodyPr/>
          <a:lstStyle/>
          <a:p>
            <a:pPr marL="304800" indent="-304800" eaLnBrk="1" hangingPunct="1">
              <a:lnSpc>
                <a:spcPct val="90000"/>
              </a:lnSpc>
            </a:pPr>
            <a:endParaRPr lang="en-US" b="1" i="1" dirty="0" smtClean="0"/>
          </a:p>
          <a:p>
            <a:pPr marL="304800" indent="-304800" eaLnBrk="1" hangingPunct="1">
              <a:lnSpc>
                <a:spcPct val="90000"/>
              </a:lnSpc>
            </a:pPr>
            <a:endParaRPr lang="en-US" sz="1800" i="1" dirty="0" smtClean="0"/>
          </a:p>
          <a:p>
            <a:pPr marL="304800" indent="-304800" eaLnBrk="1" hangingPunct="1">
              <a:lnSpc>
                <a:spcPct val="90000"/>
              </a:lnSpc>
            </a:pPr>
            <a:endParaRPr lang="en-US" sz="1800" dirty="0" smtClean="0"/>
          </a:p>
          <a:p>
            <a:pPr marL="304800" indent="-304800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Jean-Pierre </a:t>
            </a:r>
            <a:r>
              <a:rPr lang="en-US" sz="1800" dirty="0" err="1" smtClean="0">
                <a:solidFill>
                  <a:schemeClr val="tx1"/>
                </a:solidFill>
              </a:rPr>
              <a:t>Hubaux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04800" indent="-304800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EPFL</a:t>
            </a:r>
          </a:p>
          <a:p>
            <a:pPr marL="304800" indent="-304800" eaLnBrk="1" hangingPunct="1">
              <a:lnSpc>
                <a:spcPct val="90000"/>
              </a:lnSpc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304800" indent="-304800" eaLnBrk="1" hangingPunct="1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With contributions (notably) from </a:t>
            </a:r>
          </a:p>
          <a:p>
            <a:pPr marL="304800" indent="-304800" eaLnBrk="1" hangingPunct="1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J. </a:t>
            </a:r>
            <a:r>
              <a:rPr lang="en-US" sz="1600" dirty="0" err="1" smtClean="0">
                <a:solidFill>
                  <a:schemeClr val="tx1"/>
                </a:solidFill>
              </a:rPr>
              <a:t>Freudiger</a:t>
            </a:r>
            <a:r>
              <a:rPr lang="en-US" sz="1600" dirty="0" smtClean="0">
                <a:solidFill>
                  <a:schemeClr val="tx1"/>
                </a:solidFill>
              </a:rPr>
              <a:t>, H. </a:t>
            </a:r>
            <a:r>
              <a:rPr lang="en-US" sz="1600" dirty="0" err="1" smtClean="0">
                <a:solidFill>
                  <a:schemeClr val="tx1"/>
                </a:solidFill>
              </a:rPr>
              <a:t>Manshaei</a:t>
            </a:r>
            <a:r>
              <a:rPr lang="en-US" sz="1600" dirty="0" smtClean="0">
                <a:solidFill>
                  <a:schemeClr val="tx1"/>
                </a:solidFill>
              </a:rPr>
              <a:t>, P. </a:t>
            </a:r>
            <a:r>
              <a:rPr lang="en-US" sz="1600" dirty="0" err="1" smtClean="0">
                <a:solidFill>
                  <a:schemeClr val="tx1"/>
                </a:solidFill>
              </a:rPr>
              <a:t>Papadimitratos</a:t>
            </a:r>
            <a:r>
              <a:rPr lang="en-US" sz="1600" dirty="0" smtClean="0">
                <a:solidFill>
                  <a:schemeClr val="tx1"/>
                </a:solidFill>
              </a:rPr>
              <a:t>, M. </a:t>
            </a:r>
            <a:r>
              <a:rPr lang="en-US" sz="1600" dirty="0" err="1" smtClean="0">
                <a:solidFill>
                  <a:schemeClr val="tx1"/>
                </a:solidFill>
              </a:rPr>
              <a:t>Poturalski</a:t>
            </a:r>
            <a:r>
              <a:rPr lang="en-US" sz="1600" dirty="0" smtClean="0">
                <a:solidFill>
                  <a:schemeClr val="tx1"/>
                </a:solidFill>
              </a:rPr>
              <a:t>, and M. Raya</a:t>
            </a:r>
          </a:p>
          <a:p>
            <a:pPr marL="304800" indent="-304800" eaLnBrk="1" hangingPunct="1">
              <a:lnSpc>
                <a:spcPct val="90000"/>
              </a:lnSpc>
            </a:pPr>
            <a:endParaRPr lang="en-US" sz="1600" dirty="0" smtClean="0"/>
          </a:p>
          <a:p>
            <a:pPr marL="304800" indent="-304800" eaLnBrk="1" hangingPunct="1">
              <a:lnSpc>
                <a:spcPct val="90000"/>
              </a:lnSpc>
            </a:pPr>
            <a:endParaRPr lang="en-US" sz="1600" dirty="0" smtClean="0"/>
          </a:p>
          <a:p>
            <a:pPr marL="304800" indent="-304800" eaLnBrk="1" hangingPunct="1">
              <a:lnSpc>
                <a:spcPct val="90000"/>
              </a:lnSpc>
            </a:pPr>
            <a:endParaRPr lang="en-US" sz="2000" dirty="0" smtClean="0"/>
          </a:p>
          <a:p>
            <a:pPr marL="304800" indent="-304800" algn="l" eaLnBrk="1" hangingPunct="1">
              <a:lnSpc>
                <a:spcPct val="90000"/>
              </a:lnSpc>
            </a:pPr>
            <a:endParaRPr lang="en-US" sz="2000" dirty="0" smtClean="0"/>
          </a:p>
          <a:p>
            <a:pPr marL="304800" indent="-304800" eaLnBrk="1" hangingPunct="1">
              <a:lnSpc>
                <a:spcPct val="90000"/>
              </a:lnSpc>
            </a:pPr>
            <a:endParaRPr lang="en-US" sz="2000" dirty="0" smtClean="0"/>
          </a:p>
          <a:p>
            <a:pPr marL="304800" indent="-304800" eaLnBrk="1" hangingPunct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8382000" y="62484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pic>
        <p:nvPicPr>
          <p:cNvPr id="21510" name="Picture 5" descr="epfl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7938" y="139700"/>
            <a:ext cx="1373187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8" descr="Image vitr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228600"/>
            <a:ext cx="39528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313472" y="3200400"/>
            <a:ext cx="2355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800" dirty="0" err="1" smtClean="0"/>
              <a:t>GameSec</a:t>
            </a:r>
            <a:r>
              <a:rPr lang="fr-CH" sz="2800" dirty="0" smtClean="0"/>
              <a:t> 2010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E19FBF76-62CD-4470-8A1C-C4735BBB4E7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0723" name="Rectangle 1"/>
          <p:cNvSpPr>
            <a:spLocks noChangeArrowheads="1"/>
          </p:cNvSpPr>
          <p:nvPr/>
        </p:nvSpPr>
        <p:spPr bwMode="auto">
          <a:xfrm>
            <a:off x="2339975" y="32448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fr-FR" baseline="0">
              <a:latin typeface="Calibri" pitchFamily="34" charset="0"/>
            </a:endParaRP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1928813"/>
            <a:ext cx="3786187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Box 6"/>
          <p:cNvSpPr txBox="1">
            <a:spLocks noChangeArrowheads="1"/>
          </p:cNvSpPr>
          <p:nvPr/>
        </p:nvSpPr>
        <p:spPr bwMode="auto">
          <a:xfrm>
            <a:off x="5000625" y="1928813"/>
            <a:ext cx="3109913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 baseline="0">
                <a:latin typeface="Calibri" pitchFamily="34" charset="0"/>
              </a:rPr>
              <a:t>Tuning Frequency:</a:t>
            </a:r>
          </a:p>
          <a:p>
            <a:pPr eaLnBrk="1" hangingPunct="1"/>
            <a:r>
              <a:rPr lang="en-US" sz="1400" baseline="0">
                <a:latin typeface="Calibri" pitchFamily="34" charset="0"/>
              </a:rPr>
              <a:t>30KHz - 30MHz (continuous)</a:t>
            </a:r>
          </a:p>
          <a:p>
            <a:pPr eaLnBrk="1" hangingPunct="1"/>
            <a:r>
              <a:rPr lang="en-US" sz="1400" b="1" baseline="0">
                <a:latin typeface="Calibri" pitchFamily="34" charset="0"/>
              </a:rPr>
              <a:t>Tuning Steps:</a:t>
            </a:r>
          </a:p>
          <a:p>
            <a:pPr eaLnBrk="1" hangingPunct="1"/>
            <a:r>
              <a:rPr lang="en-US" sz="1400" baseline="0">
                <a:latin typeface="Calibri" pitchFamily="34" charset="0"/>
              </a:rPr>
              <a:t>1/5/10/50/100/500Hz &amp; 1/5/9/10KHz</a:t>
            </a:r>
          </a:p>
          <a:p>
            <a:pPr eaLnBrk="1" hangingPunct="1"/>
            <a:r>
              <a:rPr lang="en-US" sz="1400" b="1" baseline="0">
                <a:latin typeface="Calibri" pitchFamily="34" charset="0"/>
              </a:rPr>
              <a:t>Antenna Jacket / Impedance:</a:t>
            </a:r>
          </a:p>
          <a:p>
            <a:pPr eaLnBrk="1" hangingPunct="1"/>
            <a:r>
              <a:rPr lang="en-US" sz="1400" baseline="0">
                <a:latin typeface="Calibri" pitchFamily="34" charset="0"/>
              </a:rPr>
              <a:t>BNC-socket / 50Ohms</a:t>
            </a:r>
          </a:p>
          <a:p>
            <a:pPr eaLnBrk="1" hangingPunct="1"/>
            <a:r>
              <a:rPr lang="en-US" sz="1400" b="1" baseline="0">
                <a:latin typeface="Calibri" pitchFamily="34" charset="0"/>
              </a:rPr>
              <a:t>Max. Allowed Antenna Level :</a:t>
            </a:r>
          </a:p>
          <a:p>
            <a:pPr eaLnBrk="1" hangingPunct="1"/>
            <a:r>
              <a:rPr lang="en-US" sz="1400" baseline="0">
                <a:latin typeface="Calibri" pitchFamily="34" charset="0"/>
              </a:rPr>
              <a:t>+10dBm typ. / saturation at -15dBm typ.</a:t>
            </a:r>
          </a:p>
          <a:p>
            <a:pPr eaLnBrk="1" hangingPunct="1"/>
            <a:r>
              <a:rPr lang="en-US" sz="1400" b="1" baseline="0">
                <a:latin typeface="Calibri" pitchFamily="34" charset="0"/>
              </a:rPr>
              <a:t>Noise Floor (0.15-30MHz BW 2.3KHz):</a:t>
            </a:r>
          </a:p>
          <a:p>
            <a:pPr eaLnBrk="1" hangingPunct="1"/>
            <a:r>
              <a:rPr lang="en-US" sz="1400" baseline="0">
                <a:latin typeface="Calibri" pitchFamily="34" charset="0"/>
              </a:rPr>
              <a:t>Standard: &lt; -131dBm (0.06</a:t>
            </a:r>
            <a:r>
              <a:rPr lang="el-GR" sz="1400" baseline="0">
                <a:latin typeface="Calibri" pitchFamily="34" charset="0"/>
              </a:rPr>
              <a:t>μ</a:t>
            </a:r>
            <a:r>
              <a:rPr lang="en-US" sz="1400" baseline="0">
                <a:latin typeface="Calibri" pitchFamily="34" charset="0"/>
              </a:rPr>
              <a:t>V) typ.</a:t>
            </a:r>
          </a:p>
          <a:p>
            <a:pPr eaLnBrk="1" hangingPunct="1"/>
            <a:r>
              <a:rPr lang="en-US" sz="1400" baseline="0">
                <a:latin typeface="Calibri" pitchFamily="34" charset="0"/>
              </a:rPr>
              <a:t>HighIP: &lt; -119dBm (0.25</a:t>
            </a:r>
            <a:r>
              <a:rPr lang="el-GR" sz="1400" baseline="0">
                <a:latin typeface="Calibri" pitchFamily="34" charset="0"/>
              </a:rPr>
              <a:t>μ</a:t>
            </a:r>
            <a:r>
              <a:rPr lang="en-US" sz="1400" baseline="0">
                <a:latin typeface="Calibri" pitchFamily="34" charset="0"/>
              </a:rPr>
              <a:t>V) typ.</a:t>
            </a:r>
          </a:p>
          <a:p>
            <a:pPr eaLnBrk="1" hangingPunct="1"/>
            <a:r>
              <a:rPr lang="en-US" sz="1400" b="1" baseline="0">
                <a:latin typeface="Calibri" pitchFamily="34" charset="0"/>
              </a:rPr>
              <a:t>Frequency Stability (15min. warm-up</a:t>
            </a:r>
          </a:p>
          <a:p>
            <a:pPr eaLnBrk="1" hangingPunct="1"/>
            <a:r>
              <a:rPr lang="en-US" sz="1400" b="1" baseline="0">
                <a:latin typeface="Calibri" pitchFamily="34" charset="0"/>
              </a:rPr>
              <a:t>period):</a:t>
            </a:r>
          </a:p>
          <a:p>
            <a:pPr eaLnBrk="1" hangingPunct="1"/>
            <a:r>
              <a:rPr lang="en-US" sz="1400" baseline="0">
                <a:latin typeface="Calibri" pitchFamily="34" charset="0"/>
              </a:rPr>
              <a:t>+/- 1ppm typ.</a:t>
            </a:r>
          </a:p>
          <a:p>
            <a:pPr eaLnBrk="1" hangingPunct="1"/>
            <a:endParaRPr lang="en-US" sz="1400" baseline="0">
              <a:latin typeface="Calibri" pitchFamily="34" charset="0"/>
            </a:endParaRPr>
          </a:p>
        </p:txBody>
      </p:sp>
      <p:sp>
        <p:nvSpPr>
          <p:cNvPr id="30726" name="Tit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Software Defined Radio</a:t>
            </a:r>
          </a:p>
        </p:txBody>
      </p:sp>
      <p:sp>
        <p:nvSpPr>
          <p:cNvPr id="30727" name="TextBox 9"/>
          <p:cNvSpPr txBox="1">
            <a:spLocks noChangeArrowheads="1"/>
          </p:cNvSpPr>
          <p:nvPr/>
        </p:nvSpPr>
        <p:spPr bwMode="auto">
          <a:xfrm>
            <a:off x="533400" y="5572125"/>
            <a:ext cx="7740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aseline="0">
                <a:latin typeface="Calibri" pitchFamily="34" charset="0"/>
              </a:rPr>
              <a:t>Application: Cognitive Radios  </a:t>
            </a:r>
            <a:r>
              <a:rPr lang="en-US" sz="2400" baseline="0">
                <a:latin typeface="Calibri" pitchFamily="34" charset="0"/>
                <a:sym typeface="Wingdings" pitchFamily="2" charset="2"/>
              </a:rPr>
              <a:t>  Dynamic Spectrum Access </a:t>
            </a:r>
            <a:endParaRPr lang="en-US" sz="2400" baseline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47592E02-8547-4770-8DBE-C05912E39E11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fr-CH" smtClean="0"/>
              <a:t>Vehicular Communications</a:t>
            </a:r>
            <a:endParaRPr lang="en-US" smtClean="0"/>
          </a:p>
        </p:txBody>
      </p:sp>
      <p:pic>
        <p:nvPicPr>
          <p:cNvPr id="29700" name="Picture 1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" y="1604963"/>
            <a:ext cx="6477000" cy="4872037"/>
          </a:xfrm>
          <a:noFill/>
        </p:spPr>
      </p:pic>
      <p:sp>
        <p:nvSpPr>
          <p:cNvPr id="32772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baseline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9702" name="TextBox 1"/>
          <p:cNvSpPr txBox="1">
            <a:spLocks noChangeArrowheads="1"/>
          </p:cNvSpPr>
          <p:nvPr/>
        </p:nvSpPr>
        <p:spPr bwMode="auto">
          <a:xfrm>
            <a:off x="3709988" y="5392738"/>
            <a:ext cx="4519612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i="1" baseline="0">
                <a:latin typeface="Calibri" pitchFamily="34" charset="0"/>
              </a:rPr>
              <a:t>Dedicated short-range communications (DSRC)</a:t>
            </a:r>
          </a:p>
          <a:p>
            <a:pPr eaLnBrk="1" hangingPunct="1"/>
            <a:r>
              <a:rPr lang="en-US" baseline="0">
                <a:latin typeface="Calibri" pitchFamily="34" charset="0"/>
              </a:rPr>
              <a:t>Frequency band (US): 5.850 to 5.925 GHz</a:t>
            </a:r>
          </a:p>
          <a:p>
            <a:pPr eaLnBrk="1" hangingPunct="1"/>
            <a:r>
              <a:rPr lang="en-US" baseline="0">
                <a:latin typeface="Calibri" pitchFamily="34" charset="0"/>
              </a:rPr>
              <a:t>Data rate: 6 to 27 Mbps</a:t>
            </a:r>
          </a:p>
          <a:p>
            <a:pPr eaLnBrk="1" hangingPunct="1"/>
            <a:r>
              <a:rPr lang="en-US" baseline="0">
                <a:latin typeface="Calibri" pitchFamily="34" charset="0"/>
              </a:rPr>
              <a:t>Range: up to 1000m</a:t>
            </a:r>
          </a:p>
          <a:p>
            <a:pPr eaLnBrk="1" hangingPunct="1"/>
            <a:endParaRPr lang="en-US" baseline="0">
              <a:latin typeface="Calibri" pitchFamily="34" charset="0"/>
            </a:endParaRPr>
          </a:p>
        </p:txBody>
      </p:sp>
      <p:sp>
        <p:nvSpPr>
          <p:cNvPr id="29703" name="Rectangle 8"/>
          <p:cNvSpPr>
            <a:spLocks noChangeArrowheads="1"/>
          </p:cNvSpPr>
          <p:nvPr/>
        </p:nvSpPr>
        <p:spPr bwMode="auto">
          <a:xfrm>
            <a:off x="1981200" y="5791200"/>
            <a:ext cx="8382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29704" name="Rectangle 9"/>
          <p:cNvSpPr>
            <a:spLocks noChangeArrowheads="1"/>
          </p:cNvSpPr>
          <p:nvPr/>
        </p:nvSpPr>
        <p:spPr bwMode="auto">
          <a:xfrm>
            <a:off x="2200275" y="5600700"/>
            <a:ext cx="8382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Question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Would</a:t>
            </a:r>
            <a:r>
              <a:rPr lang="fr-CH" dirty="0" smtClean="0"/>
              <a:t> </a:t>
            </a:r>
            <a:r>
              <a:rPr lang="fr-CH" dirty="0" err="1" smtClean="0"/>
              <a:t>you</a:t>
            </a:r>
            <a:r>
              <a:rPr lang="fr-CH" dirty="0" smtClean="0"/>
              <a:t> model </a:t>
            </a:r>
            <a:r>
              <a:rPr lang="fr-CH" dirty="0" err="1" smtClean="0"/>
              <a:t>wireless</a:t>
            </a:r>
            <a:r>
              <a:rPr lang="fr-CH" dirty="0" smtClean="0"/>
              <a:t> </a:t>
            </a:r>
            <a:r>
              <a:rPr lang="fr-CH" dirty="0" err="1" smtClean="0"/>
              <a:t>devices</a:t>
            </a:r>
            <a:r>
              <a:rPr lang="fr-CH" dirty="0" smtClean="0"/>
              <a:t> / network </a:t>
            </a:r>
            <a:r>
              <a:rPr lang="fr-CH" dirty="0" err="1" smtClean="0"/>
              <a:t>operators</a:t>
            </a:r>
            <a:r>
              <a:rPr lang="fr-CH" dirty="0" smtClean="0"/>
              <a:t> by </a:t>
            </a:r>
            <a:r>
              <a:rPr lang="fr-CH" dirty="0" err="1" smtClean="0"/>
              <a:t>cooperative</a:t>
            </a:r>
            <a:r>
              <a:rPr lang="fr-CH" dirty="0" smtClean="0"/>
              <a:t> or non-</a:t>
            </a:r>
            <a:r>
              <a:rPr lang="fr-CH" dirty="0" err="1" smtClean="0"/>
              <a:t>cooperative</a:t>
            </a:r>
            <a:r>
              <a:rPr lang="fr-CH" dirty="0" smtClean="0"/>
              <a:t> </a:t>
            </a:r>
            <a:r>
              <a:rPr lang="fr-CH" dirty="0" err="1" smtClean="0"/>
              <a:t>games</a:t>
            </a:r>
            <a:r>
              <a:rPr lang="fr-CH" dirty="0" smtClean="0"/>
              <a:t>?</a:t>
            </a:r>
          </a:p>
          <a:p>
            <a:r>
              <a:rPr lang="fr-CH" dirty="0" smtClean="0"/>
              <a:t>Back to the </a:t>
            </a:r>
            <a:r>
              <a:rPr lang="fr-CH" dirty="0" err="1" smtClean="0"/>
              <a:t>fundamentals</a:t>
            </a:r>
            <a:r>
              <a:rPr lang="fr-CH" dirty="0" smtClean="0"/>
              <a:t>…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84113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4DD8AFE-D1B9-4586-AEBD-12768575ABE2}" type="slidenum">
              <a:rPr lang="en-US" baseline="0" smtClean="0"/>
              <a:pPr/>
              <a:t>13</a:t>
            </a:fld>
            <a:endParaRPr lang="en-US" baseline="0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1143000"/>
          </a:xfrm>
        </p:spPr>
        <p:txBody>
          <a:bodyPr/>
          <a:lstStyle/>
          <a:p>
            <a:r>
              <a:rPr lang="en-US" sz="2400" smtClean="0"/>
              <a:t>(Non)-Cooperative behavior in wireless networks: </a:t>
            </a:r>
            <a:br>
              <a:rPr lang="en-US" sz="2400" smtClean="0"/>
            </a:br>
            <a:r>
              <a:rPr lang="en-US" sz="2400" smtClean="0"/>
              <a:t>bonobos Vs chimps </a:t>
            </a:r>
          </a:p>
        </p:txBody>
      </p:sp>
      <p:pic>
        <p:nvPicPr>
          <p:cNvPr id="1810436" name="Picture 4" descr="Bonobo(davideppstei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8" y="1247775"/>
            <a:ext cx="2968625" cy="48244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0437" name="Text Box 5"/>
          <p:cNvSpPr txBox="1">
            <a:spLocks noChangeArrowheads="1"/>
          </p:cNvSpPr>
          <p:nvPr/>
        </p:nvSpPr>
        <p:spPr bwMode="auto">
          <a:xfrm>
            <a:off x="6854825" y="6153150"/>
            <a:ext cx="996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aseline="0"/>
              <a:t>Bonobo</a:t>
            </a:r>
            <a:endParaRPr lang="en-US" sz="3200" baseline="0"/>
          </a:p>
        </p:txBody>
      </p:sp>
      <p:pic>
        <p:nvPicPr>
          <p:cNvPr id="1810438" name="Picture 6" descr="Chim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192213"/>
            <a:ext cx="3009900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0439" name="Rectangle 7"/>
          <p:cNvSpPr>
            <a:spLocks noChangeArrowheads="1"/>
          </p:cNvSpPr>
          <p:nvPr/>
        </p:nvSpPr>
        <p:spPr bwMode="auto">
          <a:xfrm>
            <a:off x="827088" y="6135688"/>
            <a:ext cx="1992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baseline="0"/>
              <a:t>Chimpanzee</a:t>
            </a:r>
          </a:p>
          <a:p>
            <a:r>
              <a:rPr lang="en-US" sz="1400" baseline="0"/>
              <a:t>www.ncbi.nlm.nih.gov</a:t>
            </a:r>
            <a:r>
              <a:rPr lang="en-US" sz="1400"/>
              <a:t> </a:t>
            </a:r>
          </a:p>
        </p:txBody>
      </p:sp>
      <p:sp>
        <p:nvSpPr>
          <p:cNvPr id="1810440" name="Text Box 8"/>
          <p:cNvSpPr txBox="1">
            <a:spLocks noChangeArrowheads="1"/>
          </p:cNvSpPr>
          <p:nvPr/>
        </p:nvSpPr>
        <p:spPr bwMode="auto">
          <a:xfrm>
            <a:off x="6326188" y="6324600"/>
            <a:ext cx="1906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aseline="0"/>
              <a:t>www.bio.davidson.edu</a:t>
            </a:r>
            <a:r>
              <a:rPr lang="en-US" sz="2400" baseline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874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10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10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10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1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10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0437" grpId="0"/>
      <p:bldP spid="1810439" grpId="0"/>
      <p:bldP spid="18104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1A2B919-F434-4074-9753-9EFC17BAB342}" type="slidenum">
              <a:rPr lang="en-US" baseline="0" smtClean="0"/>
              <a:pPr/>
              <a:t>14</a:t>
            </a:fld>
            <a:endParaRPr lang="en-US" baseline="0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Living places (very simplified)</a:t>
            </a:r>
          </a:p>
        </p:txBody>
      </p:sp>
      <p:pic>
        <p:nvPicPr>
          <p:cNvPr id="34820" name="Picture 3" descr="721px-CongoLualaba_watershed_plain_politic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847725"/>
            <a:ext cx="6867525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3670300" y="3162300"/>
            <a:ext cx="1116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aseline="0"/>
              <a:t>Bonobos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316288" y="2411413"/>
            <a:ext cx="1030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aseline="0"/>
              <a:t>Chimps</a:t>
            </a:r>
          </a:p>
        </p:txBody>
      </p:sp>
      <p:sp>
        <p:nvSpPr>
          <p:cNvPr id="34823" name="Text Box 8"/>
          <p:cNvSpPr txBox="1">
            <a:spLocks noChangeArrowheads="1"/>
          </p:cNvSpPr>
          <p:nvPr/>
        </p:nvSpPr>
        <p:spPr bwMode="auto">
          <a:xfrm>
            <a:off x="7848600" y="2657475"/>
            <a:ext cx="8905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aseline="0"/>
              <a:t>Congo</a:t>
            </a:r>
            <a:br>
              <a:rPr lang="en-US" baseline="0"/>
            </a:br>
            <a:r>
              <a:rPr lang="en-US" baseline="0"/>
              <a:t>river</a:t>
            </a:r>
          </a:p>
        </p:txBody>
      </p:sp>
      <p:sp>
        <p:nvSpPr>
          <p:cNvPr id="34824" name="Line 10"/>
          <p:cNvSpPr>
            <a:spLocks noChangeShapeType="1"/>
          </p:cNvSpPr>
          <p:nvPr/>
        </p:nvSpPr>
        <p:spPr bwMode="auto">
          <a:xfrm flipH="1">
            <a:off x="5013325" y="3014662"/>
            <a:ext cx="2894013" cy="2587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6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D6D9EE6-E032-4C30-94B9-6F741CA31533}" type="slidenum">
              <a:rPr lang="en-US" baseline="0" smtClean="0"/>
              <a:pPr/>
              <a:t>15</a:t>
            </a:fld>
            <a:endParaRPr lang="en-US" baseline="0" smtClean="0"/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Cross-layer design…</a:t>
            </a:r>
          </a:p>
        </p:txBody>
      </p:sp>
      <p:pic>
        <p:nvPicPr>
          <p:cNvPr id="35844" name="Picture 5" descr="721px-CongoLualaba_watershed_plain_politic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1911350"/>
            <a:ext cx="4757738" cy="41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1644650" y="3838575"/>
            <a:ext cx="928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baseline="0"/>
              <a:t>Bonobos</a:t>
            </a:r>
          </a:p>
        </p:txBody>
      </p:sp>
      <p:sp>
        <p:nvSpPr>
          <p:cNvPr id="35846" name="Text Box 7"/>
          <p:cNvSpPr txBox="1">
            <a:spLocks noChangeArrowheads="1"/>
          </p:cNvSpPr>
          <p:nvPr/>
        </p:nvSpPr>
        <p:spPr bwMode="auto">
          <a:xfrm>
            <a:off x="1403350" y="3192463"/>
            <a:ext cx="862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baseline="0"/>
              <a:t>Chimps</a:t>
            </a:r>
          </a:p>
        </p:txBody>
      </p:sp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4551363" y="3298825"/>
            <a:ext cx="7477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baseline="0"/>
              <a:t>Congo</a:t>
            </a:r>
            <a:br>
              <a:rPr lang="en-US" sz="1600" baseline="0"/>
            </a:br>
            <a:r>
              <a:rPr lang="en-US" sz="1600" baseline="0"/>
              <a:t>river</a:t>
            </a:r>
          </a:p>
        </p:txBody>
      </p:sp>
      <p:sp>
        <p:nvSpPr>
          <p:cNvPr id="35848" name="Line 9"/>
          <p:cNvSpPr>
            <a:spLocks noChangeShapeType="1"/>
          </p:cNvSpPr>
          <p:nvPr/>
        </p:nvSpPr>
        <p:spPr bwMode="auto">
          <a:xfrm flipH="1">
            <a:off x="2654300" y="3606800"/>
            <a:ext cx="1919288" cy="666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275263" y="2270125"/>
            <a:ext cx="2132012" cy="2344738"/>
            <a:chOff x="3323" y="1430"/>
            <a:chExt cx="1343" cy="1477"/>
          </a:xfrm>
        </p:grpSpPr>
        <p:sp>
          <p:nvSpPr>
            <p:cNvPr id="35854" name="Rectangle 11"/>
            <p:cNvSpPr>
              <a:spLocks noChangeArrowheads="1"/>
            </p:cNvSpPr>
            <p:nvPr/>
          </p:nvSpPr>
          <p:spPr bwMode="auto">
            <a:xfrm>
              <a:off x="3359" y="1430"/>
              <a:ext cx="1300" cy="147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35855" name="Line 12"/>
            <p:cNvSpPr>
              <a:spLocks noChangeShapeType="1"/>
            </p:cNvSpPr>
            <p:nvPr/>
          </p:nvSpPr>
          <p:spPr bwMode="auto">
            <a:xfrm flipV="1">
              <a:off x="3353" y="2262"/>
              <a:ext cx="1301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6" name="Text Box 13"/>
            <p:cNvSpPr txBox="1">
              <a:spLocks noChangeArrowheads="1"/>
            </p:cNvSpPr>
            <p:nvPr/>
          </p:nvSpPr>
          <p:spPr bwMode="auto">
            <a:xfrm>
              <a:off x="3323" y="1642"/>
              <a:ext cx="134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aseline="30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aseline="30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aseline="30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aseline="30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aseline="30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baseline="0"/>
                <a:t>Upper layers </a:t>
              </a:r>
              <a:br>
                <a:rPr lang="en-US" baseline="0"/>
              </a:br>
              <a:r>
                <a:rPr lang="en-US" baseline="0"/>
                <a:t>(MAC and above)</a:t>
              </a:r>
            </a:p>
          </p:txBody>
        </p:sp>
        <p:sp>
          <p:nvSpPr>
            <p:cNvPr id="35857" name="Text Box 15"/>
            <p:cNvSpPr txBox="1">
              <a:spLocks noChangeArrowheads="1"/>
            </p:cNvSpPr>
            <p:nvPr/>
          </p:nvSpPr>
          <p:spPr bwMode="auto">
            <a:xfrm>
              <a:off x="3472" y="2449"/>
              <a:ext cx="107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aseline="30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aseline="30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aseline="30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aseline="30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aseline="30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baseline="0"/>
                <a:t>Physical layer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7485063" y="2438400"/>
            <a:ext cx="1450975" cy="1774825"/>
            <a:chOff x="4715" y="1725"/>
            <a:chExt cx="914" cy="1118"/>
          </a:xfrm>
        </p:grpSpPr>
        <p:sp>
          <p:nvSpPr>
            <p:cNvPr id="35852" name="Text Box 17"/>
            <p:cNvSpPr txBox="1">
              <a:spLocks noChangeArrowheads="1"/>
            </p:cNvSpPr>
            <p:nvPr/>
          </p:nvSpPr>
          <p:spPr bwMode="auto">
            <a:xfrm>
              <a:off x="4715" y="2436"/>
              <a:ext cx="90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aseline="30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aseline="30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aseline="30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aseline="30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aseline="30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baseline="0"/>
            </a:p>
            <a:p>
              <a:r>
                <a:rPr lang="en-US" baseline="0"/>
                <a:t>Cooperative</a:t>
              </a:r>
            </a:p>
          </p:txBody>
        </p:sp>
        <p:sp>
          <p:nvSpPr>
            <p:cNvPr id="35853" name="Text Box 18"/>
            <p:cNvSpPr txBox="1">
              <a:spLocks noChangeArrowheads="1"/>
            </p:cNvSpPr>
            <p:nvPr/>
          </p:nvSpPr>
          <p:spPr bwMode="auto">
            <a:xfrm>
              <a:off x="4729" y="1725"/>
              <a:ext cx="90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aseline="30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aseline="30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aseline="30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aseline="30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aseline="30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baseline="0"/>
                <a:t>Non-</a:t>
              </a:r>
            </a:p>
            <a:p>
              <a:r>
                <a:rPr lang="en-US" baseline="0"/>
                <a:t>Cooperative</a:t>
              </a:r>
            </a:p>
            <a:p>
              <a:r>
                <a:rPr lang="en-US" baseline="0"/>
                <a:t>(or “selfish”)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060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D88D912-A85F-4C32-AC7D-E579933010A2}" type="slidenum">
              <a:rPr lang="en-US" baseline="0" smtClean="0"/>
              <a:pPr/>
              <a:t>16</a:t>
            </a:fld>
            <a:endParaRPr lang="en-US" baseline="0" smtClean="0"/>
          </a:p>
        </p:txBody>
      </p:sp>
      <p:sp>
        <p:nvSpPr>
          <p:cNvPr id="36867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175"/>
            <a:ext cx="77724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Cooperation between wireless devices </a:t>
            </a:r>
            <a:br>
              <a:rPr lang="en-US" sz="3600" dirty="0" smtClean="0"/>
            </a:br>
            <a:r>
              <a:rPr lang="en-US" sz="3600" dirty="0" smtClean="0"/>
              <a:t>(at the physical layer)</a:t>
            </a:r>
          </a:p>
        </p:txBody>
      </p:sp>
      <p:sp>
        <p:nvSpPr>
          <p:cNvPr id="36868" name="Oval 5"/>
          <p:cNvSpPr>
            <a:spLocks noChangeArrowheads="1"/>
          </p:cNvSpPr>
          <p:nvPr/>
        </p:nvSpPr>
        <p:spPr bwMode="auto">
          <a:xfrm>
            <a:off x="1119188" y="3236913"/>
            <a:ext cx="141287" cy="15081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36869" name="Oval 6"/>
          <p:cNvSpPr>
            <a:spLocks noChangeArrowheads="1"/>
          </p:cNvSpPr>
          <p:nvPr/>
        </p:nvSpPr>
        <p:spPr bwMode="auto">
          <a:xfrm>
            <a:off x="1431925" y="4195763"/>
            <a:ext cx="141288" cy="15081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36870" name="Oval 7"/>
          <p:cNvSpPr>
            <a:spLocks noChangeArrowheads="1"/>
          </p:cNvSpPr>
          <p:nvPr/>
        </p:nvSpPr>
        <p:spPr bwMode="auto">
          <a:xfrm>
            <a:off x="3359150" y="3152775"/>
            <a:ext cx="141288" cy="15081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828675" y="300037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aseline="0"/>
              <a:t>S</a:t>
            </a:r>
          </a:p>
        </p:txBody>
      </p:sp>
      <p:sp>
        <p:nvSpPr>
          <p:cNvPr id="36872" name="Text Box 9"/>
          <p:cNvSpPr txBox="1">
            <a:spLocks noChangeArrowheads="1"/>
          </p:cNvSpPr>
          <p:nvPr/>
        </p:nvSpPr>
        <p:spPr bwMode="auto">
          <a:xfrm>
            <a:off x="1201738" y="4249738"/>
            <a:ext cx="354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aseline="0"/>
              <a:t>R</a:t>
            </a:r>
          </a:p>
        </p:txBody>
      </p:sp>
      <p:sp>
        <p:nvSpPr>
          <p:cNvPr id="36873" name="Text Box 10"/>
          <p:cNvSpPr txBox="1">
            <a:spLocks noChangeArrowheads="1"/>
          </p:cNvSpPr>
          <p:nvPr/>
        </p:nvSpPr>
        <p:spPr bwMode="auto">
          <a:xfrm>
            <a:off x="3508375" y="2947988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aseline="0"/>
              <a:t>D</a:t>
            </a:r>
          </a:p>
        </p:txBody>
      </p:sp>
      <p:sp>
        <p:nvSpPr>
          <p:cNvPr id="36874" name="Line 11"/>
          <p:cNvSpPr>
            <a:spLocks noChangeShapeType="1"/>
          </p:cNvSpPr>
          <p:nvPr/>
        </p:nvSpPr>
        <p:spPr bwMode="auto">
          <a:xfrm flipV="1">
            <a:off x="1249363" y="3225800"/>
            <a:ext cx="2108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Line 12"/>
          <p:cNvSpPr>
            <a:spLocks noChangeShapeType="1"/>
          </p:cNvSpPr>
          <p:nvPr/>
        </p:nvSpPr>
        <p:spPr bwMode="auto">
          <a:xfrm flipV="1">
            <a:off x="1552575" y="3279775"/>
            <a:ext cx="1849438" cy="969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Line 13"/>
          <p:cNvSpPr>
            <a:spLocks noChangeShapeType="1"/>
          </p:cNvSpPr>
          <p:nvPr/>
        </p:nvSpPr>
        <p:spPr bwMode="auto">
          <a:xfrm>
            <a:off x="1200150" y="3359150"/>
            <a:ext cx="290513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Text Box 15"/>
          <p:cNvSpPr txBox="1">
            <a:spLocks noChangeArrowheads="1"/>
          </p:cNvSpPr>
          <p:nvPr/>
        </p:nvSpPr>
        <p:spPr bwMode="auto">
          <a:xfrm>
            <a:off x="720725" y="4711700"/>
            <a:ext cx="2317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aseline="0"/>
              <a:t>Cooperative relaying</a:t>
            </a:r>
          </a:p>
        </p:txBody>
      </p:sp>
      <p:sp>
        <p:nvSpPr>
          <p:cNvPr id="36878" name="Text Box 16"/>
          <p:cNvSpPr txBox="1">
            <a:spLocks noChangeArrowheads="1"/>
          </p:cNvSpPr>
          <p:nvPr/>
        </p:nvSpPr>
        <p:spPr bwMode="auto">
          <a:xfrm>
            <a:off x="5289550" y="5475288"/>
            <a:ext cx="2852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aseline="0"/>
              <a:t>Cooperative beamforming</a:t>
            </a:r>
          </a:p>
        </p:txBody>
      </p:sp>
      <p:sp>
        <p:nvSpPr>
          <p:cNvPr id="36879" name="Oval 21"/>
          <p:cNvSpPr>
            <a:spLocks noChangeArrowheads="1"/>
          </p:cNvSpPr>
          <p:nvPr/>
        </p:nvSpPr>
        <p:spPr bwMode="auto">
          <a:xfrm>
            <a:off x="6661150" y="3990975"/>
            <a:ext cx="141288" cy="15081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36880" name="Oval 23"/>
          <p:cNvSpPr>
            <a:spLocks noChangeArrowheads="1"/>
          </p:cNvSpPr>
          <p:nvPr/>
        </p:nvSpPr>
        <p:spPr bwMode="auto">
          <a:xfrm>
            <a:off x="7004050" y="3668713"/>
            <a:ext cx="141288" cy="15081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36881" name="Oval 24"/>
          <p:cNvSpPr>
            <a:spLocks noChangeArrowheads="1"/>
          </p:cNvSpPr>
          <p:nvPr/>
        </p:nvSpPr>
        <p:spPr bwMode="auto">
          <a:xfrm>
            <a:off x="6737350" y="4562475"/>
            <a:ext cx="141288" cy="15081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36882" name="Oval 25"/>
          <p:cNvSpPr>
            <a:spLocks noChangeArrowheads="1"/>
          </p:cNvSpPr>
          <p:nvPr/>
        </p:nvSpPr>
        <p:spPr bwMode="auto">
          <a:xfrm>
            <a:off x="6804025" y="4929188"/>
            <a:ext cx="141288" cy="15081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36883" name="Oval 26"/>
          <p:cNvSpPr>
            <a:spLocks noChangeArrowheads="1"/>
          </p:cNvSpPr>
          <p:nvPr/>
        </p:nvSpPr>
        <p:spPr bwMode="auto">
          <a:xfrm>
            <a:off x="8597900" y="4489450"/>
            <a:ext cx="141288" cy="15081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36884" name="Line 27"/>
          <p:cNvSpPr>
            <a:spLocks noChangeShapeType="1"/>
          </p:cNvSpPr>
          <p:nvPr/>
        </p:nvSpPr>
        <p:spPr bwMode="auto">
          <a:xfrm>
            <a:off x="7175500" y="3795713"/>
            <a:ext cx="1139825" cy="5603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5" name="Line 28"/>
          <p:cNvSpPr>
            <a:spLocks noChangeShapeType="1"/>
          </p:cNvSpPr>
          <p:nvPr/>
        </p:nvSpPr>
        <p:spPr bwMode="auto">
          <a:xfrm>
            <a:off x="6842125" y="4108450"/>
            <a:ext cx="1333500" cy="3222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6" name="Line 29"/>
          <p:cNvSpPr>
            <a:spLocks noChangeShapeType="1"/>
          </p:cNvSpPr>
          <p:nvPr/>
        </p:nvSpPr>
        <p:spPr bwMode="auto">
          <a:xfrm flipV="1">
            <a:off x="6896100" y="4613275"/>
            <a:ext cx="1236663" cy="333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7" name="Line 30"/>
          <p:cNvSpPr>
            <a:spLocks noChangeShapeType="1"/>
          </p:cNvSpPr>
          <p:nvPr/>
        </p:nvSpPr>
        <p:spPr bwMode="auto">
          <a:xfrm flipV="1">
            <a:off x="6961188" y="4818063"/>
            <a:ext cx="1150937" cy="1936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8" name="Text Box 31"/>
          <p:cNvSpPr txBox="1">
            <a:spLocks noChangeArrowheads="1"/>
          </p:cNvSpPr>
          <p:nvPr/>
        </p:nvSpPr>
        <p:spPr bwMode="auto">
          <a:xfrm>
            <a:off x="8555038" y="4044950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aseline="0"/>
              <a:t>D</a:t>
            </a:r>
          </a:p>
        </p:txBody>
      </p:sp>
      <p:sp>
        <p:nvSpPr>
          <p:cNvPr id="36889" name="Text Box 32"/>
          <p:cNvSpPr txBox="1">
            <a:spLocks noChangeArrowheads="1"/>
          </p:cNvSpPr>
          <p:nvPr/>
        </p:nvSpPr>
        <p:spPr bwMode="auto">
          <a:xfrm>
            <a:off x="4787900" y="3979863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aseline="0"/>
              <a:t>S</a:t>
            </a:r>
          </a:p>
        </p:txBody>
      </p:sp>
      <p:sp>
        <p:nvSpPr>
          <p:cNvPr id="36890" name="Oval 33"/>
          <p:cNvSpPr>
            <a:spLocks noChangeArrowheads="1"/>
          </p:cNvSpPr>
          <p:nvPr/>
        </p:nvSpPr>
        <p:spPr bwMode="auto">
          <a:xfrm>
            <a:off x="5005388" y="4327525"/>
            <a:ext cx="141287" cy="15081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36891" name="Line 34"/>
          <p:cNvSpPr>
            <a:spLocks noChangeShapeType="1"/>
          </p:cNvSpPr>
          <p:nvPr/>
        </p:nvSpPr>
        <p:spPr bwMode="auto">
          <a:xfrm flipV="1">
            <a:off x="5184775" y="3795713"/>
            <a:ext cx="1227138" cy="517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2" name="Line 35"/>
          <p:cNvSpPr>
            <a:spLocks noChangeShapeType="1"/>
          </p:cNvSpPr>
          <p:nvPr/>
        </p:nvSpPr>
        <p:spPr bwMode="auto">
          <a:xfrm flipV="1">
            <a:off x="5184775" y="4302125"/>
            <a:ext cx="1227138" cy="85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3" name="Line 36"/>
          <p:cNvSpPr>
            <a:spLocks noChangeShapeType="1"/>
          </p:cNvSpPr>
          <p:nvPr/>
        </p:nvSpPr>
        <p:spPr bwMode="auto">
          <a:xfrm>
            <a:off x="5173663" y="4464050"/>
            <a:ext cx="1119187" cy="3444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" name="Picture 4" descr="Bonobo(davideppstein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1228725"/>
            <a:ext cx="1292225" cy="2100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76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896F419-5F4D-41C9-B92E-958E1BC0B116}" type="slidenum">
              <a:rPr lang="en-US" baseline="0" smtClean="0"/>
              <a:pPr/>
              <a:t>17</a:t>
            </a:fld>
            <a:endParaRPr lang="en-US" baseline="0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8738"/>
            <a:ext cx="85344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Non-cooperation between wireless devices</a:t>
            </a:r>
            <a:br>
              <a:rPr lang="en-US" sz="3600" dirty="0" smtClean="0"/>
            </a:br>
            <a:r>
              <a:rPr lang="en-US" sz="3600" dirty="0" smtClean="0"/>
              <a:t>(MAC and network layer)</a:t>
            </a:r>
          </a:p>
        </p:txBody>
      </p:sp>
      <p:pic>
        <p:nvPicPr>
          <p:cNvPr id="37892" name="Picture 5" descr="A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2635250"/>
            <a:ext cx="947737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6" descr="ST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4752975"/>
            <a:ext cx="1106487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7" descr="STA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4894263"/>
            <a:ext cx="617537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1880" name="Picture 8" descr="BD06551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4675188"/>
            <a:ext cx="9794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1881" name="Line 9"/>
          <p:cNvSpPr>
            <a:spLocks noChangeShapeType="1"/>
          </p:cNvSpPr>
          <p:nvPr/>
        </p:nvSpPr>
        <p:spPr bwMode="auto">
          <a:xfrm flipH="1">
            <a:off x="1255713" y="3698875"/>
            <a:ext cx="858837" cy="1323975"/>
          </a:xfrm>
          <a:prstGeom prst="line">
            <a:avLst/>
          </a:prstGeom>
          <a:noFill/>
          <a:ln w="57150">
            <a:solidFill>
              <a:srgbClr val="3366FF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1882" name="Line 10"/>
          <p:cNvSpPr>
            <a:spLocks noChangeShapeType="1"/>
          </p:cNvSpPr>
          <p:nvPr/>
        </p:nvSpPr>
        <p:spPr bwMode="auto">
          <a:xfrm>
            <a:off x="2695575" y="3651250"/>
            <a:ext cx="787400" cy="1260475"/>
          </a:xfrm>
          <a:prstGeom prst="line">
            <a:avLst/>
          </a:prstGeom>
          <a:noFill/>
          <a:ln w="57150">
            <a:solidFill>
              <a:srgbClr val="3366FF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1883" name="Line 11"/>
          <p:cNvSpPr>
            <a:spLocks noChangeShapeType="1"/>
          </p:cNvSpPr>
          <p:nvPr/>
        </p:nvSpPr>
        <p:spPr bwMode="auto">
          <a:xfrm>
            <a:off x="2790825" y="3651250"/>
            <a:ext cx="763588" cy="1260475"/>
          </a:xfrm>
          <a:prstGeom prst="line">
            <a:avLst/>
          </a:prstGeom>
          <a:noFill/>
          <a:ln w="76200">
            <a:solidFill>
              <a:srgbClr val="3366FF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1884" name="Line 12"/>
          <p:cNvSpPr>
            <a:spLocks noChangeShapeType="1"/>
          </p:cNvSpPr>
          <p:nvPr/>
        </p:nvSpPr>
        <p:spPr bwMode="auto">
          <a:xfrm flipH="1">
            <a:off x="1182688" y="3594100"/>
            <a:ext cx="869950" cy="1357313"/>
          </a:xfrm>
          <a:prstGeom prst="line">
            <a:avLst/>
          </a:prstGeom>
          <a:noFill/>
          <a:ln w="28575">
            <a:solidFill>
              <a:srgbClr val="3366FF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0" name="Text Box 14"/>
          <p:cNvSpPr txBox="1">
            <a:spLocks noChangeArrowheads="1"/>
          </p:cNvSpPr>
          <p:nvPr/>
        </p:nvSpPr>
        <p:spPr bwMode="auto">
          <a:xfrm>
            <a:off x="137319" y="5661025"/>
            <a:ext cx="25542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aseline="0">
                <a:solidFill>
                  <a:schemeClr val="accent2"/>
                </a:solidFill>
              </a:rPr>
              <a:t>Well-behaved node</a:t>
            </a:r>
          </a:p>
        </p:txBody>
      </p:sp>
      <p:sp>
        <p:nvSpPr>
          <p:cNvPr id="1871887" name="Text Box 15"/>
          <p:cNvSpPr txBox="1">
            <a:spLocks noChangeArrowheads="1"/>
          </p:cNvSpPr>
          <p:nvPr/>
        </p:nvSpPr>
        <p:spPr bwMode="auto">
          <a:xfrm>
            <a:off x="3351213" y="5661555"/>
            <a:ext cx="1438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aseline="0" dirty="0">
                <a:solidFill>
                  <a:schemeClr val="accent2"/>
                </a:solidFill>
              </a:rPr>
              <a:t>Cheater</a:t>
            </a:r>
          </a:p>
        </p:txBody>
      </p:sp>
      <p:sp>
        <p:nvSpPr>
          <p:cNvPr id="1871888" name="Text Box 16"/>
          <p:cNvSpPr txBox="1">
            <a:spLocks noChangeArrowheads="1"/>
          </p:cNvSpPr>
          <p:nvPr/>
        </p:nvSpPr>
        <p:spPr bwMode="auto">
          <a:xfrm>
            <a:off x="2846388" y="5647267"/>
            <a:ext cx="25542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aseline="0" dirty="0">
                <a:solidFill>
                  <a:schemeClr val="accent2"/>
                </a:solidFill>
              </a:rPr>
              <a:t>Well-behaved node</a:t>
            </a:r>
          </a:p>
        </p:txBody>
      </p:sp>
      <p:sp>
        <p:nvSpPr>
          <p:cNvPr id="37903" name="Text Box 22"/>
          <p:cNvSpPr txBox="1">
            <a:spLocks noChangeArrowheads="1"/>
          </p:cNvSpPr>
          <p:nvPr/>
        </p:nvSpPr>
        <p:spPr bwMode="auto">
          <a:xfrm>
            <a:off x="1528763" y="6142038"/>
            <a:ext cx="2138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aseline="0"/>
              <a:t>At the MAC layer</a:t>
            </a:r>
          </a:p>
        </p:txBody>
      </p:sp>
      <p:sp>
        <p:nvSpPr>
          <p:cNvPr id="1871895" name="Text Box 23"/>
          <p:cNvSpPr txBox="1">
            <a:spLocks noChangeArrowheads="1"/>
          </p:cNvSpPr>
          <p:nvPr/>
        </p:nvSpPr>
        <p:spPr bwMode="auto">
          <a:xfrm>
            <a:off x="6010275" y="3786188"/>
            <a:ext cx="2433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aseline="0"/>
              <a:t>At the network layer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5826125" y="2174875"/>
            <a:ext cx="398463" cy="254000"/>
            <a:chOff x="3813" y="2352"/>
            <a:chExt cx="299" cy="208"/>
          </a:xfrm>
        </p:grpSpPr>
        <p:sp>
          <p:nvSpPr>
            <p:cNvPr id="37923" name="Rectangle 25"/>
            <p:cNvSpPr>
              <a:spLocks noChangeArrowheads="1"/>
            </p:cNvSpPr>
            <p:nvPr/>
          </p:nvSpPr>
          <p:spPr bwMode="auto">
            <a:xfrm>
              <a:off x="3813" y="2459"/>
              <a:ext cx="299" cy="101"/>
            </a:xfrm>
            <a:prstGeom prst="rect">
              <a:avLst/>
            </a:prstGeom>
            <a:solidFill>
              <a:srgbClr val="66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37924" name="Line 26"/>
            <p:cNvSpPr>
              <a:spLocks noChangeShapeType="1"/>
            </p:cNvSpPr>
            <p:nvPr/>
          </p:nvSpPr>
          <p:spPr bwMode="auto">
            <a:xfrm flipV="1">
              <a:off x="4069" y="2352"/>
              <a:ext cx="0" cy="1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7212013" y="2176463"/>
            <a:ext cx="398462" cy="254000"/>
            <a:chOff x="3813" y="2352"/>
            <a:chExt cx="299" cy="208"/>
          </a:xfrm>
        </p:grpSpPr>
        <p:sp>
          <p:nvSpPr>
            <p:cNvPr id="37921" name="Rectangle 28"/>
            <p:cNvSpPr>
              <a:spLocks noChangeArrowheads="1"/>
            </p:cNvSpPr>
            <p:nvPr/>
          </p:nvSpPr>
          <p:spPr bwMode="auto">
            <a:xfrm>
              <a:off x="3813" y="2459"/>
              <a:ext cx="299" cy="101"/>
            </a:xfrm>
            <a:prstGeom prst="rect">
              <a:avLst/>
            </a:prstGeom>
            <a:solidFill>
              <a:srgbClr val="66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37922" name="Line 29"/>
            <p:cNvSpPr>
              <a:spLocks noChangeShapeType="1"/>
            </p:cNvSpPr>
            <p:nvPr/>
          </p:nvSpPr>
          <p:spPr bwMode="auto">
            <a:xfrm flipV="1">
              <a:off x="4069" y="2352"/>
              <a:ext cx="0" cy="1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8505825" y="2163763"/>
            <a:ext cx="398463" cy="254000"/>
            <a:chOff x="3813" y="2352"/>
            <a:chExt cx="299" cy="208"/>
          </a:xfrm>
        </p:grpSpPr>
        <p:sp>
          <p:nvSpPr>
            <p:cNvPr id="37919" name="Rectangle 31"/>
            <p:cNvSpPr>
              <a:spLocks noChangeArrowheads="1"/>
            </p:cNvSpPr>
            <p:nvPr/>
          </p:nvSpPr>
          <p:spPr bwMode="auto">
            <a:xfrm>
              <a:off x="3813" y="2459"/>
              <a:ext cx="299" cy="101"/>
            </a:xfrm>
            <a:prstGeom prst="rect">
              <a:avLst/>
            </a:prstGeom>
            <a:solidFill>
              <a:srgbClr val="66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37920" name="Line 32"/>
            <p:cNvSpPr>
              <a:spLocks noChangeShapeType="1"/>
            </p:cNvSpPr>
            <p:nvPr/>
          </p:nvSpPr>
          <p:spPr bwMode="auto">
            <a:xfrm flipV="1">
              <a:off x="4069" y="2352"/>
              <a:ext cx="0" cy="1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71905" name="Arc 33"/>
          <p:cNvSpPr>
            <a:spLocks/>
          </p:cNvSpPr>
          <p:nvPr/>
        </p:nvSpPr>
        <p:spPr bwMode="auto">
          <a:xfrm rot="-1367302">
            <a:off x="6602413" y="1982788"/>
            <a:ext cx="704850" cy="1257300"/>
          </a:xfrm>
          <a:custGeom>
            <a:avLst/>
            <a:gdLst>
              <a:gd name="T0" fmla="*/ 0 w 13803"/>
              <a:gd name="T1" fmla="*/ 0 h 21600"/>
              <a:gd name="T2" fmla="*/ 2147483647 w 13803"/>
              <a:gd name="T3" fmla="*/ 2147483647 h 21600"/>
              <a:gd name="T4" fmla="*/ 0 w 13803"/>
              <a:gd name="T5" fmla="*/ 2147483647 h 21600"/>
              <a:gd name="T6" fmla="*/ 0 60000 65536"/>
              <a:gd name="T7" fmla="*/ 0 60000 65536"/>
              <a:gd name="T8" fmla="*/ 0 60000 65536"/>
              <a:gd name="T9" fmla="*/ 0 w 13803"/>
              <a:gd name="T10" fmla="*/ 0 h 21600"/>
              <a:gd name="T11" fmla="*/ 13803 w 1380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03" h="21600" fill="none" extrusionOk="0">
                <a:moveTo>
                  <a:pt x="-1" y="0"/>
                </a:moveTo>
                <a:cubicBezTo>
                  <a:pt x="5041" y="0"/>
                  <a:pt x="9925" y="1763"/>
                  <a:pt x="13803" y="4985"/>
                </a:cubicBezTo>
              </a:path>
              <a:path w="13803" h="21600" stroke="0" extrusionOk="0">
                <a:moveTo>
                  <a:pt x="-1" y="0"/>
                </a:moveTo>
                <a:cubicBezTo>
                  <a:pt x="5041" y="0"/>
                  <a:pt x="9925" y="1763"/>
                  <a:pt x="13803" y="4985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1906" name="Arc 34"/>
          <p:cNvSpPr>
            <a:spLocks/>
          </p:cNvSpPr>
          <p:nvPr/>
        </p:nvSpPr>
        <p:spPr bwMode="auto">
          <a:xfrm rot="-1367302">
            <a:off x="7904163" y="1941513"/>
            <a:ext cx="704850" cy="1257300"/>
          </a:xfrm>
          <a:custGeom>
            <a:avLst/>
            <a:gdLst>
              <a:gd name="T0" fmla="*/ 0 w 13803"/>
              <a:gd name="T1" fmla="*/ 0 h 21600"/>
              <a:gd name="T2" fmla="*/ 2147483647 w 13803"/>
              <a:gd name="T3" fmla="*/ 2147483647 h 21600"/>
              <a:gd name="T4" fmla="*/ 0 w 13803"/>
              <a:gd name="T5" fmla="*/ 2147483647 h 21600"/>
              <a:gd name="T6" fmla="*/ 0 60000 65536"/>
              <a:gd name="T7" fmla="*/ 0 60000 65536"/>
              <a:gd name="T8" fmla="*/ 0 60000 65536"/>
              <a:gd name="T9" fmla="*/ 0 w 13803"/>
              <a:gd name="T10" fmla="*/ 0 h 21600"/>
              <a:gd name="T11" fmla="*/ 13803 w 1380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03" h="21600" fill="none" extrusionOk="0">
                <a:moveTo>
                  <a:pt x="-1" y="0"/>
                </a:moveTo>
                <a:cubicBezTo>
                  <a:pt x="5041" y="0"/>
                  <a:pt x="9925" y="1763"/>
                  <a:pt x="13803" y="4985"/>
                </a:cubicBezTo>
              </a:path>
              <a:path w="13803" h="21600" stroke="0" extrusionOk="0">
                <a:moveTo>
                  <a:pt x="-1" y="0"/>
                </a:moveTo>
                <a:cubicBezTo>
                  <a:pt x="5041" y="0"/>
                  <a:pt x="9925" y="1763"/>
                  <a:pt x="13803" y="4985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7164388" y="1630363"/>
            <a:ext cx="1165225" cy="1849437"/>
            <a:chOff x="4513" y="1027"/>
            <a:chExt cx="734" cy="1165"/>
          </a:xfrm>
        </p:grpSpPr>
        <p:grpSp>
          <p:nvGrpSpPr>
            <p:cNvPr id="37912" name="Group 40"/>
            <p:cNvGrpSpPr>
              <a:grpSpLocks/>
            </p:cNvGrpSpPr>
            <p:nvPr/>
          </p:nvGrpSpPr>
          <p:grpSpPr bwMode="auto">
            <a:xfrm>
              <a:off x="4513" y="1586"/>
              <a:ext cx="339" cy="606"/>
              <a:chOff x="4513" y="1586"/>
              <a:chExt cx="339" cy="606"/>
            </a:xfrm>
          </p:grpSpPr>
          <p:sp>
            <p:nvSpPr>
              <p:cNvPr id="37914" name="Line 35"/>
              <p:cNvSpPr>
                <a:spLocks noChangeShapeType="1"/>
              </p:cNvSpPr>
              <p:nvPr/>
            </p:nvSpPr>
            <p:spPr bwMode="auto">
              <a:xfrm>
                <a:off x="4669" y="1586"/>
                <a:ext cx="7" cy="1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5" name="Oval 36"/>
              <p:cNvSpPr>
                <a:spLocks noChangeArrowheads="1"/>
              </p:cNvSpPr>
              <p:nvPr/>
            </p:nvSpPr>
            <p:spPr bwMode="auto">
              <a:xfrm>
                <a:off x="4513" y="1864"/>
                <a:ext cx="339" cy="56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sp>
            <p:nvSpPr>
              <p:cNvPr id="37916" name="Oval 37"/>
              <p:cNvSpPr>
                <a:spLocks noChangeArrowheads="1"/>
              </p:cNvSpPr>
              <p:nvPr/>
            </p:nvSpPr>
            <p:spPr bwMode="auto">
              <a:xfrm>
                <a:off x="4564" y="2156"/>
                <a:ext cx="237" cy="36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sp>
            <p:nvSpPr>
              <p:cNvPr id="37917" name="Line 38"/>
              <p:cNvSpPr>
                <a:spLocks noChangeShapeType="1"/>
              </p:cNvSpPr>
              <p:nvPr/>
            </p:nvSpPr>
            <p:spPr bwMode="auto">
              <a:xfrm>
                <a:off x="4533" y="1884"/>
                <a:ext cx="41" cy="2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8" name="Line 39"/>
              <p:cNvSpPr>
                <a:spLocks noChangeShapeType="1"/>
              </p:cNvSpPr>
              <p:nvPr/>
            </p:nvSpPr>
            <p:spPr bwMode="auto">
              <a:xfrm flipH="1">
                <a:off x="4798" y="1891"/>
                <a:ext cx="40" cy="2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7913" name="Text Box 41"/>
            <p:cNvSpPr txBox="1">
              <a:spLocks noChangeArrowheads="1"/>
            </p:cNvSpPr>
            <p:nvPr/>
          </p:nvSpPr>
          <p:spPr bwMode="auto">
            <a:xfrm>
              <a:off x="4875" y="1027"/>
              <a:ext cx="372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aseline="30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aseline="30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aseline="30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aseline="30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aseline="30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800" baseline="0">
                  <a:solidFill>
                    <a:srgbClr val="FF0000"/>
                  </a:solidFill>
                  <a:latin typeface="Arial Unicode MS" pitchFamily="34" charset="-128"/>
                </a:rPr>
                <a:t>X</a:t>
              </a:r>
            </a:p>
          </p:txBody>
        </p:sp>
      </p:grpSp>
      <p:pic>
        <p:nvPicPr>
          <p:cNvPr id="36" name="Picture 6" descr="Chimp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192213"/>
            <a:ext cx="11953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16"/>
          <p:cNvSpPr txBox="1">
            <a:spLocks noChangeArrowheads="1"/>
          </p:cNvSpPr>
          <p:nvPr/>
        </p:nvSpPr>
        <p:spPr bwMode="auto">
          <a:xfrm>
            <a:off x="5181600" y="5075238"/>
            <a:ext cx="4038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CH" sz="1600" baseline="0" dirty="0"/>
              <a:t>Note: </a:t>
            </a:r>
            <a:r>
              <a:rPr lang="fr-CH" sz="1600" baseline="0" dirty="0" err="1"/>
              <a:t>sometimes</a:t>
            </a:r>
            <a:r>
              <a:rPr lang="fr-CH" sz="1600" baseline="0" dirty="0"/>
              <a:t> non-</a:t>
            </a:r>
            <a:r>
              <a:rPr lang="fr-CH" sz="1600" baseline="0" dirty="0" err="1"/>
              <a:t>cooperation</a:t>
            </a:r>
            <a:r>
              <a:rPr lang="fr-CH" sz="1600" baseline="0" dirty="0"/>
              <a:t/>
            </a:r>
            <a:br>
              <a:rPr lang="fr-CH" sz="1600" baseline="0" dirty="0"/>
            </a:br>
            <a:r>
              <a:rPr lang="fr-CH" sz="1600" baseline="0" dirty="0" err="1"/>
              <a:t>is</a:t>
            </a:r>
            <a:r>
              <a:rPr lang="fr-CH" sz="1600" baseline="0" dirty="0"/>
              <a:t> </a:t>
            </a:r>
            <a:r>
              <a:rPr lang="fr-CH" sz="1600" baseline="0" dirty="0" err="1"/>
              <a:t>assumed</a:t>
            </a:r>
            <a:r>
              <a:rPr lang="fr-CH" sz="1600" baseline="0" dirty="0"/>
              <a:t> </a:t>
            </a:r>
            <a:r>
              <a:rPr lang="fr-CH" sz="1600" baseline="0" dirty="0" err="1"/>
              <a:t>at</a:t>
            </a:r>
            <a:r>
              <a:rPr lang="fr-CH" sz="1600" baseline="0" dirty="0"/>
              <a:t> the </a:t>
            </a:r>
            <a:r>
              <a:rPr lang="fr-CH" sz="1600" baseline="0" dirty="0" err="1"/>
              <a:t>physical</a:t>
            </a:r>
            <a:r>
              <a:rPr lang="fr-CH" sz="1600" baseline="0" dirty="0"/>
              <a:t> layer; </a:t>
            </a:r>
            <a:r>
              <a:rPr lang="fr-CH" sz="1600" baseline="0" dirty="0" err="1"/>
              <a:t>likewise</a:t>
            </a:r>
            <a:r>
              <a:rPr lang="fr-CH" sz="1600" baseline="0" dirty="0"/>
              <a:t>, </a:t>
            </a:r>
            <a:br>
              <a:rPr lang="fr-CH" sz="1600" baseline="0" dirty="0"/>
            </a:br>
            <a:r>
              <a:rPr lang="fr-CH" sz="1600" baseline="0" dirty="0" err="1"/>
              <a:t>cooperation</a:t>
            </a:r>
            <a:r>
              <a:rPr lang="fr-CH" sz="1600" baseline="0" dirty="0"/>
              <a:t> </a:t>
            </a:r>
            <a:r>
              <a:rPr lang="fr-CH" sz="1600" baseline="0" dirty="0" err="1"/>
              <a:t>is</a:t>
            </a:r>
            <a:r>
              <a:rPr lang="fr-CH" sz="1600" baseline="0" dirty="0"/>
              <a:t> </a:t>
            </a:r>
            <a:r>
              <a:rPr lang="fr-CH" sz="1600" baseline="0" dirty="0" err="1"/>
              <a:t>sometimes</a:t>
            </a:r>
            <a:r>
              <a:rPr lang="fr-CH" sz="1600" baseline="0" dirty="0"/>
              <a:t> </a:t>
            </a:r>
            <a:r>
              <a:rPr lang="fr-CH" sz="1600" baseline="0" dirty="0" err="1"/>
              <a:t>assumed</a:t>
            </a:r>
            <a:r>
              <a:rPr lang="fr-CH" sz="1600" baseline="0" dirty="0"/>
              <a:t> </a:t>
            </a:r>
            <a:r>
              <a:rPr lang="fr-CH" sz="1600" baseline="0" dirty="0" err="1"/>
              <a:t>at</a:t>
            </a:r>
            <a:r>
              <a:rPr lang="fr-CH" sz="1600" baseline="0" dirty="0"/>
              <a:t> the</a:t>
            </a:r>
            <a:br>
              <a:rPr lang="fr-CH" sz="1600" baseline="0" dirty="0"/>
            </a:br>
            <a:r>
              <a:rPr lang="fr-CH" sz="1600" baseline="0" dirty="0" err="1"/>
              <a:t>upper</a:t>
            </a:r>
            <a:r>
              <a:rPr lang="fr-CH" sz="1600" baseline="0" dirty="0"/>
              <a:t> </a:t>
            </a:r>
            <a:r>
              <a:rPr lang="fr-CH" sz="1600" baseline="0" dirty="0" err="1"/>
              <a:t>layers</a:t>
            </a:r>
            <a:endParaRPr lang="fr-CH" sz="1600" dirty="0"/>
          </a:p>
        </p:txBody>
      </p:sp>
    </p:spTree>
    <p:extLst>
      <p:ext uri="{BB962C8B-B14F-4D97-AF65-F5344CB8AC3E}">
        <p14:creationId xmlns:p14="http://schemas.microsoft.com/office/powerpoint/2010/main" val="235031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871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87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87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7" dur="500"/>
                                        <p:tgtEl>
                                          <p:spTgt spid="18718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871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1000"/>
                                        <p:tgtEl>
                                          <p:spTgt spid="18718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1000"/>
                                        <p:tgtEl>
                                          <p:spTgt spid="18718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871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871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87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871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87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1881" grpId="0" animBg="1"/>
      <p:bldP spid="1871881" grpId="1" animBg="1"/>
      <p:bldP spid="1871882" grpId="0" animBg="1"/>
      <p:bldP spid="1871882" grpId="1" animBg="1"/>
      <p:bldP spid="1871883" grpId="0" animBg="1"/>
      <p:bldP spid="1871884" grpId="0" animBg="1"/>
      <p:bldP spid="1871887" grpId="0"/>
      <p:bldP spid="1871888" grpId="0"/>
      <p:bldP spid="1871895" grpId="0"/>
      <p:bldP spid="1871905" grpId="0" animBg="1"/>
      <p:bldP spid="1871906" grpId="0" animBg="1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F3610F5-EBB5-49CF-AACC-B6C7A165EC56}" type="slidenum">
              <a:rPr lang="en-US" baseline="0" smtClean="0"/>
              <a:pPr/>
              <a:t>18</a:t>
            </a:fld>
            <a:endParaRPr lang="en-US" baseline="0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-88900"/>
            <a:ext cx="8020050" cy="11430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3100" dirty="0" smtClean="0"/>
              <a:t>(Non-)cooperation between wireless networks:</a:t>
            </a:r>
            <a:br>
              <a:rPr lang="en-US" sz="3100" dirty="0" smtClean="0"/>
            </a:br>
            <a:r>
              <a:rPr lang="en-US" sz="3100" dirty="0" smtClean="0"/>
              <a:t>cellular operators in shared spectrum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1490663"/>
            <a:ext cx="62484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" descr="Chim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185863"/>
            <a:ext cx="1100137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4" descr="Bonobo(davideppstein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1181100"/>
            <a:ext cx="1187450" cy="19288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0" y="914400"/>
            <a:ext cx="136525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3800" baseline="0">
                <a:solidFill>
                  <a:srgbClr val="0070C0"/>
                </a:solidFill>
              </a:rPr>
              <a:t>X</a:t>
            </a:r>
            <a:endParaRPr lang="en-US" baseline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2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More on </a:t>
            </a:r>
            <a:r>
              <a:rPr lang="fr-CH" dirty="0" err="1" smtClean="0"/>
              <a:t>primatology</a:t>
            </a:r>
            <a:endParaRPr lang="fr-CH" dirty="0"/>
          </a:p>
        </p:txBody>
      </p:sp>
      <p:pic>
        <p:nvPicPr>
          <p:cNvPr id="19465" name="Picture 9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67" y="1600199"/>
            <a:ext cx="3420533" cy="479205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7" name="Picture 11" descr="http://www.emory.edu/LIVING_LINKS/OurInnerApe/photos/coverbook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199"/>
            <a:ext cx="3124200" cy="476440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10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Wireless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Many</a:t>
            </a:r>
            <a:r>
              <a:rPr lang="fr-CH" dirty="0" smtClean="0"/>
              <a:t> </a:t>
            </a:r>
            <a:r>
              <a:rPr lang="fr-CH" dirty="0" err="1" smtClean="0"/>
              <a:t>deployment</a:t>
            </a:r>
            <a:r>
              <a:rPr lang="fr-CH" dirty="0" smtClean="0"/>
              <a:t> scenarios</a:t>
            </a:r>
          </a:p>
          <a:p>
            <a:r>
              <a:rPr lang="fr-CH" dirty="0" smtClean="0"/>
              <a:t>Spectrum </a:t>
            </a:r>
            <a:r>
              <a:rPr lang="fr-CH" dirty="0" err="1" smtClean="0"/>
              <a:t>is</a:t>
            </a:r>
            <a:r>
              <a:rPr lang="fr-CH" dirty="0" smtClean="0"/>
              <a:t> a </a:t>
            </a:r>
            <a:r>
              <a:rPr lang="fr-CH" dirty="0" err="1" smtClean="0"/>
              <a:t>scarce</a:t>
            </a:r>
            <a:r>
              <a:rPr lang="fr-CH" dirty="0" smtClean="0"/>
              <a:t> </a:t>
            </a:r>
            <a:r>
              <a:rPr lang="fr-CH" dirty="0" err="1" smtClean="0"/>
              <a:t>resource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>
                <a:sym typeface="Wingdings" pitchFamily="2" charset="2"/>
              </a:rPr>
              <a:t> </a:t>
            </a:r>
            <a:r>
              <a:rPr lang="fr-CH" dirty="0" err="1" smtClean="0"/>
              <a:t>Potential</a:t>
            </a:r>
            <a:r>
              <a:rPr lang="fr-CH" dirty="0" smtClean="0"/>
              <a:t> </a:t>
            </a:r>
            <a:r>
              <a:rPr lang="fr-CH" dirty="0" err="1" smtClean="0"/>
              <a:t>strategic</a:t>
            </a:r>
            <a:r>
              <a:rPr lang="fr-CH" dirty="0" smtClean="0"/>
              <a:t> </a:t>
            </a:r>
            <a:r>
              <a:rPr lang="fr-CH" dirty="0" err="1" smtClean="0"/>
              <a:t>behavior</a:t>
            </a:r>
            <a:r>
              <a:rPr lang="fr-CH" dirty="0" smtClean="0"/>
              <a:t> of </a:t>
            </a:r>
            <a:r>
              <a:rPr lang="fr-CH" dirty="0" err="1" smtClean="0"/>
              <a:t>individual</a:t>
            </a:r>
            <a:r>
              <a:rPr lang="fr-CH" dirty="0" smtClean="0"/>
              <a:t>   </a:t>
            </a:r>
            <a:r>
              <a:rPr lang="fr-CH" dirty="0" err="1" smtClean="0"/>
              <a:t>devices</a:t>
            </a:r>
            <a:r>
              <a:rPr lang="fr-CH" dirty="0" smtClean="0"/>
              <a:t> or network </a:t>
            </a:r>
            <a:r>
              <a:rPr lang="fr-CH" dirty="0" err="1" smtClean="0"/>
              <a:t>operators</a:t>
            </a:r>
            <a:endParaRPr lang="fr-CH" dirty="0" smtClean="0"/>
          </a:p>
          <a:p>
            <a:r>
              <a:rPr lang="fr-CH" dirty="0" err="1" smtClean="0"/>
              <a:t>Paradise</a:t>
            </a:r>
            <a:r>
              <a:rPr lang="fr-CH" dirty="0" smtClean="0"/>
              <a:t> for </a:t>
            </a:r>
            <a:r>
              <a:rPr lang="fr-CH" dirty="0" err="1" smtClean="0"/>
              <a:t>game</a:t>
            </a:r>
            <a:r>
              <a:rPr lang="fr-CH" dirty="0" smtClean="0"/>
              <a:t> </a:t>
            </a:r>
            <a:r>
              <a:rPr lang="fr-CH" dirty="0" err="1" smtClean="0"/>
              <a:t>theorists</a:t>
            </a:r>
            <a:r>
              <a:rPr lang="fr-CH" smtClean="0"/>
              <a:t>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97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95D4E570-43A4-46ED-9097-138A5DB7040F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Dynamic Spectrum Allocation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1"/>
            <a:ext cx="8534400" cy="3733800"/>
          </a:xfrm>
        </p:spPr>
        <p:txBody>
          <a:bodyPr>
            <a:noAutofit/>
          </a:bodyPr>
          <a:lstStyle/>
          <a:p>
            <a:r>
              <a:rPr lang="fr-CH" sz="2400" dirty="0" err="1" smtClean="0"/>
              <a:t>Rationale</a:t>
            </a:r>
            <a:r>
              <a:rPr lang="fr-CH" sz="2400" dirty="0" smtClean="0"/>
              <a:t>: </a:t>
            </a:r>
            <a:r>
              <a:rPr lang="fr-CH" sz="2400" dirty="0" err="1" smtClean="0"/>
              <a:t>wireless</a:t>
            </a:r>
            <a:r>
              <a:rPr lang="fr-CH" sz="2400" dirty="0" smtClean="0"/>
              <a:t> </a:t>
            </a:r>
            <a:r>
              <a:rPr lang="fr-CH" sz="2400" dirty="0" err="1" smtClean="0"/>
              <a:t>devices</a:t>
            </a:r>
            <a:r>
              <a:rPr lang="fr-CH" sz="2400" dirty="0" smtClean="0"/>
              <a:t> </a:t>
            </a:r>
            <a:r>
              <a:rPr lang="fr-CH" sz="2400" dirty="0" err="1" smtClean="0"/>
              <a:t>becoming</a:t>
            </a:r>
            <a:r>
              <a:rPr lang="fr-CH" sz="2400" dirty="0" smtClean="0"/>
              <a:t> </a:t>
            </a:r>
            <a:r>
              <a:rPr lang="fr-CH" sz="2400" i="1" dirty="0" err="1" smtClean="0"/>
              <a:t>very</a:t>
            </a:r>
            <a:r>
              <a:rPr lang="fr-CH" sz="2400" dirty="0" smtClean="0"/>
              <a:t> </a:t>
            </a:r>
            <a:r>
              <a:rPr lang="fr-CH" sz="2400" dirty="0" err="1" smtClean="0"/>
              <a:t>sophisticated</a:t>
            </a: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400" dirty="0" smtClean="0">
                <a:sym typeface="Wingdings" pitchFamily="2" charset="2"/>
              </a:rPr>
              <a:t></a:t>
            </a:r>
            <a:r>
              <a:rPr lang="fr-CH" sz="2400" dirty="0" smtClean="0"/>
              <a:t> ``Command and Control´´ allocation of the </a:t>
            </a:r>
            <a:r>
              <a:rPr lang="fr-CH" sz="2400" dirty="0" err="1" smtClean="0"/>
              <a:t>spectrum</a:t>
            </a:r>
            <a:r>
              <a:rPr lang="fr-CH" sz="2400" dirty="0" smtClean="0"/>
              <a:t> </a:t>
            </a:r>
            <a:r>
              <a:rPr lang="fr-CH" sz="2400" dirty="0" err="1" smtClean="0"/>
              <a:t>obsolete</a:t>
            </a:r>
            <a:r>
              <a:rPr lang="fr-CH" sz="2400" dirty="0" smtClean="0"/>
              <a:t> </a:t>
            </a:r>
            <a:br>
              <a:rPr lang="fr-CH" sz="2400" dirty="0" smtClean="0"/>
            </a:br>
            <a:r>
              <a:rPr lang="fr-CH" sz="2400" dirty="0" smtClean="0">
                <a:sym typeface="Wingdings" pitchFamily="2" charset="2"/>
              </a:rPr>
              <a:t> </a:t>
            </a:r>
            <a:r>
              <a:rPr lang="fr-CH" sz="2400" dirty="0" err="1">
                <a:sym typeface="Wingdings" pitchFamily="2" charset="2"/>
              </a:rPr>
              <a:t>L</a:t>
            </a:r>
            <a:r>
              <a:rPr lang="fr-CH" sz="2400" dirty="0" err="1" smtClean="0">
                <a:sym typeface="Wingdings" pitchFamily="2" charset="2"/>
              </a:rPr>
              <a:t>ess</a:t>
            </a:r>
            <a:r>
              <a:rPr lang="fr-CH" sz="2400" dirty="0" smtClean="0">
                <a:sym typeface="Wingdings" pitchFamily="2" charset="2"/>
              </a:rPr>
              <a:t> </a:t>
            </a:r>
            <a:r>
              <a:rPr lang="fr-CH" sz="2400" dirty="0" err="1" smtClean="0">
                <a:sym typeface="Wingdings" pitchFamily="2" charset="2"/>
              </a:rPr>
              <a:t>regulation</a:t>
            </a:r>
            <a:r>
              <a:rPr lang="fr-CH" sz="2400" dirty="0" smtClean="0">
                <a:sym typeface="Wingdings" pitchFamily="2" charset="2"/>
              </a:rPr>
              <a:t> !!!</a:t>
            </a:r>
            <a:endParaRPr lang="fr-CH" sz="2400" dirty="0" smtClean="0"/>
          </a:p>
          <a:p>
            <a:r>
              <a:rPr lang="fr-CH" sz="2400" dirty="0" err="1" smtClean="0"/>
              <a:t>Each</a:t>
            </a:r>
            <a:r>
              <a:rPr lang="fr-CH" sz="2400" dirty="0" smtClean="0"/>
              <a:t> </a:t>
            </a:r>
            <a:r>
              <a:rPr lang="fr-CH" sz="2400" dirty="0" err="1" smtClean="0"/>
              <a:t>device</a:t>
            </a:r>
            <a:r>
              <a:rPr lang="fr-CH" sz="2400" dirty="0" smtClean="0"/>
              <a:t> / </a:t>
            </a:r>
            <a:r>
              <a:rPr lang="fr-CH" sz="2400" dirty="0" err="1" smtClean="0"/>
              <a:t>each</a:t>
            </a:r>
            <a:r>
              <a:rPr lang="fr-CH" sz="2400" dirty="0" smtClean="0"/>
              <a:t> </a:t>
            </a:r>
            <a:r>
              <a:rPr lang="fr-CH" sz="2400" dirty="0" err="1" smtClean="0"/>
              <a:t>operator</a:t>
            </a:r>
            <a:r>
              <a:rPr lang="fr-CH" sz="2400" dirty="0" smtClean="0"/>
              <a:t> </a:t>
            </a:r>
            <a:r>
              <a:rPr lang="fr-CH" sz="2400" dirty="0" err="1" smtClean="0"/>
              <a:t>is</a:t>
            </a:r>
            <a:r>
              <a:rPr lang="fr-CH" sz="2400" dirty="0" smtClean="0"/>
              <a:t> a </a:t>
            </a:r>
            <a:r>
              <a:rPr lang="fr-CH" sz="2400" dirty="0" err="1" smtClean="0"/>
              <a:t>selfish</a:t>
            </a:r>
            <a:r>
              <a:rPr lang="fr-CH" sz="2400" dirty="0" smtClean="0"/>
              <a:t> agent</a:t>
            </a:r>
          </a:p>
          <a:p>
            <a:r>
              <a:rPr lang="fr-CH" sz="2400" dirty="0" smtClean="0"/>
              <a:t>The </a:t>
            </a:r>
            <a:r>
              <a:rPr lang="fr-CH" sz="2400" dirty="0" err="1" smtClean="0"/>
              <a:t>market</a:t>
            </a:r>
            <a:r>
              <a:rPr lang="fr-CH" sz="2400" dirty="0" smtClean="0"/>
              <a:t> </a:t>
            </a:r>
            <a:r>
              <a:rPr lang="fr-CH" sz="2400" dirty="0" err="1" smtClean="0"/>
              <a:t>determines</a:t>
            </a:r>
            <a:r>
              <a:rPr lang="fr-CH" sz="2400" dirty="0" smtClean="0"/>
              <a:t> (in real time) the best usage of the </a:t>
            </a:r>
            <a:r>
              <a:rPr lang="fr-CH" sz="2400" dirty="0" err="1" smtClean="0"/>
              <a:t>spectrum</a:t>
            </a:r>
            <a:endParaRPr lang="fr-CH" sz="2400" dirty="0" smtClean="0"/>
          </a:p>
          <a:p>
            <a:r>
              <a:rPr lang="fr-CH" sz="2400" dirty="0" err="1" smtClean="0"/>
              <a:t>Already</a:t>
            </a:r>
            <a:r>
              <a:rPr lang="fr-CH" sz="2400" dirty="0" smtClean="0"/>
              <a:t> a </a:t>
            </a:r>
            <a:r>
              <a:rPr lang="fr-CH" sz="2400" dirty="0" err="1" smtClean="0"/>
              <a:t>modest</a:t>
            </a:r>
            <a:r>
              <a:rPr lang="fr-CH" sz="2400" dirty="0" smtClean="0"/>
              <a:t> </a:t>
            </a:r>
            <a:r>
              <a:rPr lang="fr-CH" sz="2400" dirty="0" err="1" smtClean="0"/>
              <a:t>realization</a:t>
            </a:r>
            <a:r>
              <a:rPr lang="fr-CH" sz="2400" dirty="0" smtClean="0"/>
              <a:t> in the ISM band (for </a:t>
            </a:r>
            <a:r>
              <a:rPr lang="fr-CH" sz="2400" dirty="0" err="1" smtClean="0"/>
              <a:t>WiFi</a:t>
            </a:r>
            <a:r>
              <a:rPr lang="fr-CH" sz="2400" dirty="0" smtClean="0"/>
              <a:t>)</a:t>
            </a:r>
          </a:p>
          <a:p>
            <a:r>
              <a:rPr lang="fr-CH" sz="2400" dirty="0" smtClean="0"/>
              <a:t>IEEE </a:t>
            </a:r>
            <a:r>
              <a:rPr lang="fr-CH" sz="2400" dirty="0" err="1" smtClean="0"/>
              <a:t>DySPAN</a:t>
            </a:r>
            <a:r>
              <a:rPr lang="fr-CH" sz="2400" dirty="0" smtClean="0"/>
              <a:t>: </a:t>
            </a:r>
            <a:r>
              <a:rPr lang="fr-CH" sz="2400" dirty="0" err="1" smtClean="0"/>
              <a:t>Dynamic</a:t>
            </a:r>
            <a:r>
              <a:rPr lang="fr-CH" sz="2400" dirty="0" smtClean="0"/>
              <a:t> Spectrum Access Networks</a:t>
            </a:r>
          </a:p>
          <a:p>
            <a:r>
              <a:rPr lang="fr-CH" sz="2400" dirty="0" smtClean="0"/>
              <a:t>But </a:t>
            </a:r>
            <a:r>
              <a:rPr lang="fr-CH" sz="2400" dirty="0" err="1" smtClean="0"/>
              <a:t>isn’t</a:t>
            </a:r>
            <a:r>
              <a:rPr lang="fr-CH" sz="2400" dirty="0" smtClean="0"/>
              <a:t> </a:t>
            </a:r>
            <a:r>
              <a:rPr lang="fr-CH" sz="2400" dirty="0" err="1" smtClean="0"/>
              <a:t>this</a:t>
            </a:r>
            <a:r>
              <a:rPr lang="fr-CH" sz="2400" dirty="0" smtClean="0"/>
              <a:t> </a:t>
            </a:r>
            <a:r>
              <a:rPr lang="fr-CH" sz="2400" dirty="0" err="1" smtClean="0"/>
              <a:t>rather</a:t>
            </a:r>
            <a:r>
              <a:rPr lang="fr-CH" sz="2400" dirty="0" smtClean="0"/>
              <a:t> </a:t>
            </a:r>
            <a:r>
              <a:rPr lang="fr-CH" sz="2400" dirty="0" err="1" smtClean="0"/>
              <a:t>lawyers</a:t>
            </a:r>
            <a:r>
              <a:rPr lang="fr-CH" sz="2400" dirty="0" smtClean="0"/>
              <a:t>’ </a:t>
            </a:r>
            <a:r>
              <a:rPr lang="fr-CH" sz="2400" dirty="0" err="1" smtClean="0"/>
              <a:t>paradise</a:t>
            </a:r>
            <a:r>
              <a:rPr lang="fr-CH" sz="2400" dirty="0" smtClean="0"/>
              <a:t>?</a:t>
            </a:r>
          </a:p>
          <a:p>
            <a:r>
              <a:rPr lang="fr-CH" sz="2400" dirty="0" err="1" smtClean="0"/>
              <a:t>Skepticism</a:t>
            </a:r>
            <a:r>
              <a:rPr lang="fr-CH" sz="2400" dirty="0" smtClean="0"/>
              <a:t> of </a:t>
            </a:r>
            <a:r>
              <a:rPr lang="fr-CH" sz="2400" dirty="0" err="1" smtClean="0"/>
              <a:t>regulators</a:t>
            </a:r>
            <a:endParaRPr lang="fr-CH" sz="2400" dirty="0" smtClean="0"/>
          </a:p>
          <a:p>
            <a:pPr marL="0" indent="0">
              <a:buNone/>
            </a:pPr>
            <a:endParaRPr lang="fr-CH" sz="2400" dirty="0" smtClean="0"/>
          </a:p>
          <a:p>
            <a:endParaRPr lang="fr-CH" sz="2400" dirty="0" smtClean="0"/>
          </a:p>
          <a:p>
            <a:endParaRPr lang="fr-CH" sz="1800" dirty="0"/>
          </a:p>
          <a:p>
            <a:pPr marL="0" indent="0">
              <a:buNone/>
            </a:pPr>
            <a:endParaRPr lang="fr-CH" sz="1800" dirty="0" smtClean="0"/>
          </a:p>
          <a:p>
            <a:pPr eaLnBrk="1" hangingPunct="1">
              <a:buFontTx/>
              <a:buNone/>
            </a:pPr>
            <a:endParaRPr lang="fr-CH" sz="1800" dirty="0" smtClean="0"/>
          </a:p>
          <a:p>
            <a:pPr eaLnBrk="1" hangingPunct="1">
              <a:buFontTx/>
              <a:buNone/>
            </a:pPr>
            <a:endParaRPr lang="fr-CH" sz="1800" dirty="0" smtClean="0"/>
          </a:p>
          <a:p>
            <a:pPr eaLnBrk="1" hangingPunct="1">
              <a:buFontTx/>
              <a:buNone/>
            </a:pPr>
            <a:endParaRPr lang="fr-CH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err="1" smtClean="0"/>
              <a:t>Vulnerabilities</a:t>
            </a:r>
            <a:r>
              <a:rPr lang="fr-CH" dirty="0" smtClean="0"/>
              <a:t> of Wireless </a:t>
            </a:r>
            <a:r>
              <a:rPr lang="fr-CH" dirty="0" err="1" smtClean="0"/>
              <a:t>Devices</a:t>
            </a:r>
            <a:r>
              <a:rPr lang="fr-CH" dirty="0" smtClean="0"/>
              <a:t>…</a:t>
            </a:r>
          </a:p>
        </p:txBody>
      </p:sp>
      <p:sp>
        <p:nvSpPr>
          <p:cNvPr id="31747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EB961D31-5D78-453A-A55E-0F6DB3FA838E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152400" y="914400"/>
            <a:ext cx="365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fr-CH" sz="2400" kern="0" baseline="0" dirty="0">
                <a:latin typeface="+mn-lt"/>
              </a:rPr>
              <a:t>… to </a:t>
            </a:r>
            <a:r>
              <a:rPr lang="fr-CH" sz="2400" kern="0" baseline="0" dirty="0" err="1">
                <a:latin typeface="+mn-lt"/>
              </a:rPr>
              <a:t>malicious</a:t>
            </a:r>
            <a:r>
              <a:rPr lang="fr-CH" sz="2400" kern="0" baseline="0" dirty="0">
                <a:latin typeface="+mn-lt"/>
              </a:rPr>
              <a:t> </a:t>
            </a:r>
            <a:r>
              <a:rPr lang="fr-CH" sz="2400" kern="0" baseline="0" dirty="0" err="1">
                <a:latin typeface="+mn-lt"/>
              </a:rPr>
              <a:t>behavior</a:t>
            </a:r>
            <a:endParaRPr lang="fr-CH" sz="2400" kern="0" baseline="0" dirty="0">
              <a:latin typeface="+mn-lt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5105400" y="91440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fr-CH" sz="2400" kern="0" baseline="0" dirty="0">
                <a:latin typeface="+mn-lt"/>
              </a:rPr>
              <a:t>… and to </a:t>
            </a:r>
            <a:r>
              <a:rPr lang="fr-CH" sz="2400" kern="0" baseline="0" dirty="0" err="1">
                <a:latin typeface="+mn-lt"/>
              </a:rPr>
              <a:t>selfish</a:t>
            </a:r>
            <a:r>
              <a:rPr lang="fr-CH" sz="2400" kern="0" baseline="0" dirty="0">
                <a:latin typeface="+mn-lt"/>
              </a:rPr>
              <a:t> </a:t>
            </a:r>
            <a:r>
              <a:rPr lang="fr-CH" sz="2400" kern="0" baseline="0" dirty="0" err="1">
                <a:latin typeface="+mn-lt"/>
              </a:rPr>
              <a:t>behavior</a:t>
            </a:r>
            <a:endParaRPr lang="fr-CH" sz="2400" kern="0" baseline="0" dirty="0">
              <a:latin typeface="+mn-lt"/>
            </a:endParaRPr>
          </a:p>
        </p:txBody>
      </p:sp>
      <p:pic>
        <p:nvPicPr>
          <p:cNvPr id="27654" name="Picture 6" descr="C:\DATA\PRN1\Talks\2009-05-Aalborg\nytlogo153x2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3041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228600" y="2209800"/>
            <a:ext cx="3581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/>
              <a:t>A Heart Device Is </a:t>
            </a:r>
            <a:r>
              <a:rPr lang="en-US" sz="2000" b="1" dirty="0" smtClean="0"/>
              <a:t>Found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 smtClean="0"/>
              <a:t>Vulnerable </a:t>
            </a:r>
            <a:r>
              <a:rPr lang="en-US" sz="2000" b="1" dirty="0"/>
              <a:t>to Hacker </a:t>
            </a:r>
            <a:r>
              <a:rPr lang="en-US" sz="2000" b="1" dirty="0" smtClean="0"/>
              <a:t>Attacks</a:t>
            </a:r>
            <a:endParaRPr lang="en-US" sz="2000" b="1" dirty="0"/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200400"/>
            <a:ext cx="2768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7751763" y="2549525"/>
            <a:ext cx="557212" cy="1420813"/>
            <a:chOff x="7751763" y="2549525"/>
            <a:chExt cx="557212" cy="1420813"/>
          </a:xfrm>
        </p:grpSpPr>
        <p:sp>
          <p:nvSpPr>
            <p:cNvPr id="31780" name="Freeform 29"/>
            <p:cNvSpPr>
              <a:spLocks noChangeAspect="1"/>
            </p:cNvSpPr>
            <p:nvPr/>
          </p:nvSpPr>
          <p:spPr bwMode="auto">
            <a:xfrm flipH="1">
              <a:off x="8096250" y="2822575"/>
              <a:ext cx="68263" cy="127000"/>
            </a:xfrm>
            <a:custGeom>
              <a:avLst/>
              <a:gdLst>
                <a:gd name="T0" fmla="*/ 2147483647 w 22"/>
                <a:gd name="T1" fmla="*/ 2147483647 h 34"/>
                <a:gd name="T2" fmla="*/ 2147483647 w 22"/>
                <a:gd name="T3" fmla="*/ 0 h 34"/>
                <a:gd name="T4" fmla="*/ 2147483647 w 22"/>
                <a:gd name="T5" fmla="*/ 2147483647 h 34"/>
                <a:gd name="T6" fmla="*/ 2147483647 w 22"/>
                <a:gd name="T7" fmla="*/ 2147483647 h 34"/>
                <a:gd name="T8" fmla="*/ 2147483647 w 22"/>
                <a:gd name="T9" fmla="*/ 2147483647 h 34"/>
                <a:gd name="T10" fmla="*/ 0 w 22"/>
                <a:gd name="T11" fmla="*/ 2147483647 h 34"/>
                <a:gd name="T12" fmla="*/ 2147483647 w 22"/>
                <a:gd name="T13" fmla="*/ 2147483647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34"/>
                <a:gd name="T23" fmla="*/ 22 w 22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34">
                  <a:moveTo>
                    <a:pt x="5" y="6"/>
                  </a:moveTo>
                  <a:lnTo>
                    <a:pt x="12" y="0"/>
                  </a:lnTo>
                  <a:lnTo>
                    <a:pt x="19" y="6"/>
                  </a:lnTo>
                  <a:lnTo>
                    <a:pt x="22" y="26"/>
                  </a:lnTo>
                  <a:lnTo>
                    <a:pt x="12" y="34"/>
                  </a:lnTo>
                  <a:lnTo>
                    <a:pt x="0" y="2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31781" name="Freeform 30"/>
            <p:cNvSpPr>
              <a:spLocks noChangeAspect="1"/>
            </p:cNvSpPr>
            <p:nvPr/>
          </p:nvSpPr>
          <p:spPr bwMode="auto">
            <a:xfrm flipH="1">
              <a:off x="7951788" y="3773488"/>
              <a:ext cx="357187" cy="96837"/>
            </a:xfrm>
            <a:custGeom>
              <a:avLst/>
              <a:gdLst>
                <a:gd name="T0" fmla="*/ 0 w 114"/>
                <a:gd name="T1" fmla="*/ 2147483647 h 26"/>
                <a:gd name="T2" fmla="*/ 2147483647 w 114"/>
                <a:gd name="T3" fmla="*/ 0 h 26"/>
                <a:gd name="T4" fmla="*/ 2147483647 w 114"/>
                <a:gd name="T5" fmla="*/ 2147483647 h 26"/>
                <a:gd name="T6" fmla="*/ 0 60000 65536"/>
                <a:gd name="T7" fmla="*/ 0 60000 65536"/>
                <a:gd name="T8" fmla="*/ 0 60000 65536"/>
                <a:gd name="T9" fmla="*/ 0 w 114"/>
                <a:gd name="T10" fmla="*/ 0 h 26"/>
                <a:gd name="T11" fmla="*/ 114 w 114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4" h="26">
                  <a:moveTo>
                    <a:pt x="0" y="26"/>
                  </a:moveTo>
                  <a:lnTo>
                    <a:pt x="58" y="0"/>
                  </a:lnTo>
                  <a:lnTo>
                    <a:pt x="114" y="26"/>
                  </a:lnTo>
                </a:path>
              </a:pathLst>
            </a:custGeom>
            <a:solidFill>
              <a:srgbClr val="0000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31782" name="Freeform 31"/>
            <p:cNvSpPr>
              <a:spLocks noChangeAspect="1"/>
            </p:cNvSpPr>
            <p:nvPr/>
          </p:nvSpPr>
          <p:spPr bwMode="auto">
            <a:xfrm flipH="1">
              <a:off x="7951788" y="2771775"/>
              <a:ext cx="357187" cy="1198563"/>
            </a:xfrm>
            <a:custGeom>
              <a:avLst/>
              <a:gdLst>
                <a:gd name="T0" fmla="*/ 2147483647 w 114"/>
                <a:gd name="T1" fmla="*/ 0 h 324"/>
                <a:gd name="T2" fmla="*/ 2147483647 w 114"/>
                <a:gd name="T3" fmla="*/ 2147483647 h 324"/>
                <a:gd name="T4" fmla="*/ 0 w 114"/>
                <a:gd name="T5" fmla="*/ 2147483647 h 324"/>
                <a:gd name="T6" fmla="*/ 2147483647 w 114"/>
                <a:gd name="T7" fmla="*/ 0 h 324"/>
                <a:gd name="T8" fmla="*/ 2147483647 w 114"/>
                <a:gd name="T9" fmla="*/ 2147483647 h 324"/>
                <a:gd name="T10" fmla="*/ 2147483647 w 114"/>
                <a:gd name="T11" fmla="*/ 2147483647 h 3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4"/>
                <a:gd name="T19" fmla="*/ 0 h 324"/>
                <a:gd name="T20" fmla="*/ 114 w 114"/>
                <a:gd name="T21" fmla="*/ 324 h 3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4" h="324">
                  <a:moveTo>
                    <a:pt x="58" y="0"/>
                  </a:moveTo>
                  <a:lnTo>
                    <a:pt x="58" y="324"/>
                  </a:lnTo>
                  <a:lnTo>
                    <a:pt x="0" y="297"/>
                  </a:lnTo>
                  <a:lnTo>
                    <a:pt x="58" y="0"/>
                  </a:lnTo>
                  <a:lnTo>
                    <a:pt x="114" y="297"/>
                  </a:lnTo>
                  <a:lnTo>
                    <a:pt x="58" y="324"/>
                  </a:lnTo>
                </a:path>
              </a:pathLst>
            </a:custGeom>
            <a:solidFill>
              <a:srgbClr val="0000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31783" name="Freeform 32"/>
            <p:cNvSpPr>
              <a:spLocks noChangeAspect="1"/>
            </p:cNvSpPr>
            <p:nvPr/>
          </p:nvSpPr>
          <p:spPr bwMode="auto">
            <a:xfrm flipH="1">
              <a:off x="8083550" y="3049588"/>
              <a:ext cx="87313" cy="25400"/>
            </a:xfrm>
            <a:custGeom>
              <a:avLst/>
              <a:gdLst>
                <a:gd name="T0" fmla="*/ 0 w 28"/>
                <a:gd name="T1" fmla="*/ 0 h 7"/>
                <a:gd name="T2" fmla="*/ 2147483647 w 28"/>
                <a:gd name="T3" fmla="*/ 2147483647 h 7"/>
                <a:gd name="T4" fmla="*/ 2147483647 w 28"/>
                <a:gd name="T5" fmla="*/ 0 h 7"/>
                <a:gd name="T6" fmla="*/ 0 60000 65536"/>
                <a:gd name="T7" fmla="*/ 0 60000 65536"/>
                <a:gd name="T8" fmla="*/ 0 60000 65536"/>
                <a:gd name="T9" fmla="*/ 0 w 28"/>
                <a:gd name="T10" fmla="*/ 0 h 7"/>
                <a:gd name="T11" fmla="*/ 28 w 28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7">
                  <a:moveTo>
                    <a:pt x="0" y="0"/>
                  </a:moveTo>
                  <a:lnTo>
                    <a:pt x="14" y="7"/>
                  </a:lnTo>
                  <a:lnTo>
                    <a:pt x="28" y="0"/>
                  </a:lnTo>
                </a:path>
              </a:pathLst>
            </a:custGeom>
            <a:solidFill>
              <a:srgbClr val="0000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31784" name="Freeform 33"/>
            <p:cNvSpPr>
              <a:spLocks noChangeAspect="1"/>
            </p:cNvSpPr>
            <p:nvPr/>
          </p:nvSpPr>
          <p:spPr bwMode="auto">
            <a:xfrm flipH="1">
              <a:off x="8067675" y="3138488"/>
              <a:ext cx="119063" cy="33337"/>
            </a:xfrm>
            <a:custGeom>
              <a:avLst/>
              <a:gdLst>
                <a:gd name="T0" fmla="*/ 0 w 38"/>
                <a:gd name="T1" fmla="*/ 0 h 9"/>
                <a:gd name="T2" fmla="*/ 2147483647 w 38"/>
                <a:gd name="T3" fmla="*/ 2147483647 h 9"/>
                <a:gd name="T4" fmla="*/ 2147483647 w 38"/>
                <a:gd name="T5" fmla="*/ 0 h 9"/>
                <a:gd name="T6" fmla="*/ 0 60000 65536"/>
                <a:gd name="T7" fmla="*/ 0 60000 65536"/>
                <a:gd name="T8" fmla="*/ 0 60000 65536"/>
                <a:gd name="T9" fmla="*/ 0 w 38"/>
                <a:gd name="T10" fmla="*/ 0 h 9"/>
                <a:gd name="T11" fmla="*/ 38 w 38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" h="9">
                  <a:moveTo>
                    <a:pt x="0" y="0"/>
                  </a:moveTo>
                  <a:lnTo>
                    <a:pt x="19" y="9"/>
                  </a:lnTo>
                  <a:lnTo>
                    <a:pt x="38" y="0"/>
                  </a:lnTo>
                </a:path>
              </a:pathLst>
            </a:custGeom>
            <a:solidFill>
              <a:srgbClr val="0000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31785" name="Freeform 34"/>
            <p:cNvSpPr>
              <a:spLocks noChangeAspect="1"/>
            </p:cNvSpPr>
            <p:nvPr/>
          </p:nvSpPr>
          <p:spPr bwMode="auto">
            <a:xfrm flipH="1">
              <a:off x="8054975" y="3230563"/>
              <a:ext cx="150813" cy="44450"/>
            </a:xfrm>
            <a:custGeom>
              <a:avLst/>
              <a:gdLst>
                <a:gd name="T0" fmla="*/ 0 w 48"/>
                <a:gd name="T1" fmla="*/ 0 h 12"/>
                <a:gd name="T2" fmla="*/ 2147483647 w 48"/>
                <a:gd name="T3" fmla="*/ 2147483647 h 12"/>
                <a:gd name="T4" fmla="*/ 2147483647 w 48"/>
                <a:gd name="T5" fmla="*/ 0 h 12"/>
                <a:gd name="T6" fmla="*/ 0 60000 65536"/>
                <a:gd name="T7" fmla="*/ 0 60000 65536"/>
                <a:gd name="T8" fmla="*/ 0 60000 65536"/>
                <a:gd name="T9" fmla="*/ 0 w 48"/>
                <a:gd name="T10" fmla="*/ 0 h 12"/>
                <a:gd name="T11" fmla="*/ 48 w 48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12">
                  <a:moveTo>
                    <a:pt x="0" y="0"/>
                  </a:moveTo>
                  <a:lnTo>
                    <a:pt x="25" y="12"/>
                  </a:lnTo>
                  <a:lnTo>
                    <a:pt x="48" y="0"/>
                  </a:lnTo>
                </a:path>
              </a:pathLst>
            </a:custGeom>
            <a:solidFill>
              <a:srgbClr val="0000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31786" name="Freeform 35"/>
            <p:cNvSpPr>
              <a:spLocks noChangeAspect="1"/>
            </p:cNvSpPr>
            <p:nvPr/>
          </p:nvSpPr>
          <p:spPr bwMode="auto">
            <a:xfrm flipH="1">
              <a:off x="8043863" y="3319463"/>
              <a:ext cx="174625" cy="55562"/>
            </a:xfrm>
            <a:custGeom>
              <a:avLst/>
              <a:gdLst>
                <a:gd name="T0" fmla="*/ 0 w 56"/>
                <a:gd name="T1" fmla="*/ 0 h 15"/>
                <a:gd name="T2" fmla="*/ 2147483647 w 56"/>
                <a:gd name="T3" fmla="*/ 2147483647 h 15"/>
                <a:gd name="T4" fmla="*/ 2147483647 w 56"/>
                <a:gd name="T5" fmla="*/ 0 h 15"/>
                <a:gd name="T6" fmla="*/ 0 60000 65536"/>
                <a:gd name="T7" fmla="*/ 0 60000 65536"/>
                <a:gd name="T8" fmla="*/ 0 60000 65536"/>
                <a:gd name="T9" fmla="*/ 0 w 56"/>
                <a:gd name="T10" fmla="*/ 0 h 15"/>
                <a:gd name="T11" fmla="*/ 56 w 56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15">
                  <a:moveTo>
                    <a:pt x="0" y="0"/>
                  </a:moveTo>
                  <a:lnTo>
                    <a:pt x="29" y="15"/>
                  </a:lnTo>
                  <a:lnTo>
                    <a:pt x="56" y="0"/>
                  </a:lnTo>
                </a:path>
              </a:pathLst>
            </a:custGeom>
            <a:solidFill>
              <a:srgbClr val="0000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31787" name="Freeform 36"/>
            <p:cNvSpPr>
              <a:spLocks noChangeAspect="1"/>
            </p:cNvSpPr>
            <p:nvPr/>
          </p:nvSpPr>
          <p:spPr bwMode="auto">
            <a:xfrm flipH="1">
              <a:off x="8024813" y="3414713"/>
              <a:ext cx="206375" cy="55562"/>
            </a:xfrm>
            <a:custGeom>
              <a:avLst/>
              <a:gdLst>
                <a:gd name="T0" fmla="*/ 0 w 66"/>
                <a:gd name="T1" fmla="*/ 0 h 15"/>
                <a:gd name="T2" fmla="*/ 2147483647 w 66"/>
                <a:gd name="T3" fmla="*/ 2147483647 h 15"/>
                <a:gd name="T4" fmla="*/ 2147483647 w 66"/>
                <a:gd name="T5" fmla="*/ 0 h 15"/>
                <a:gd name="T6" fmla="*/ 0 60000 65536"/>
                <a:gd name="T7" fmla="*/ 0 60000 65536"/>
                <a:gd name="T8" fmla="*/ 0 60000 65536"/>
                <a:gd name="T9" fmla="*/ 0 w 66"/>
                <a:gd name="T10" fmla="*/ 0 h 15"/>
                <a:gd name="T11" fmla="*/ 66 w 66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6" h="15">
                  <a:moveTo>
                    <a:pt x="0" y="0"/>
                  </a:moveTo>
                  <a:lnTo>
                    <a:pt x="33" y="15"/>
                  </a:lnTo>
                  <a:lnTo>
                    <a:pt x="66" y="0"/>
                  </a:lnTo>
                </a:path>
              </a:pathLst>
            </a:custGeom>
            <a:solidFill>
              <a:srgbClr val="0000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31788" name="Freeform 37"/>
            <p:cNvSpPr>
              <a:spLocks noChangeAspect="1"/>
            </p:cNvSpPr>
            <p:nvPr/>
          </p:nvSpPr>
          <p:spPr bwMode="auto">
            <a:xfrm flipH="1">
              <a:off x="8012113" y="3500438"/>
              <a:ext cx="234950" cy="69850"/>
            </a:xfrm>
            <a:custGeom>
              <a:avLst/>
              <a:gdLst>
                <a:gd name="T0" fmla="*/ 0 w 75"/>
                <a:gd name="T1" fmla="*/ 2147483647 h 19"/>
                <a:gd name="T2" fmla="*/ 2147483647 w 75"/>
                <a:gd name="T3" fmla="*/ 2147483647 h 19"/>
                <a:gd name="T4" fmla="*/ 2147483647 w 75"/>
                <a:gd name="T5" fmla="*/ 0 h 19"/>
                <a:gd name="T6" fmla="*/ 0 60000 65536"/>
                <a:gd name="T7" fmla="*/ 0 60000 65536"/>
                <a:gd name="T8" fmla="*/ 0 60000 65536"/>
                <a:gd name="T9" fmla="*/ 0 w 75"/>
                <a:gd name="T10" fmla="*/ 0 h 19"/>
                <a:gd name="T11" fmla="*/ 75 w 75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" h="19">
                  <a:moveTo>
                    <a:pt x="0" y="2"/>
                  </a:moveTo>
                  <a:lnTo>
                    <a:pt x="38" y="19"/>
                  </a:lnTo>
                  <a:lnTo>
                    <a:pt x="75" y="0"/>
                  </a:lnTo>
                </a:path>
              </a:pathLst>
            </a:custGeom>
            <a:solidFill>
              <a:srgbClr val="0000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31789" name="Freeform 38"/>
            <p:cNvSpPr>
              <a:spLocks noChangeAspect="1"/>
            </p:cNvSpPr>
            <p:nvPr/>
          </p:nvSpPr>
          <p:spPr bwMode="auto">
            <a:xfrm flipH="1">
              <a:off x="7967663" y="3597275"/>
              <a:ext cx="266700" cy="77788"/>
            </a:xfrm>
            <a:custGeom>
              <a:avLst/>
              <a:gdLst>
                <a:gd name="T0" fmla="*/ 0 w 85"/>
                <a:gd name="T1" fmla="*/ 0 h 21"/>
                <a:gd name="T2" fmla="*/ 2147483647 w 85"/>
                <a:gd name="T3" fmla="*/ 2147483647 h 21"/>
                <a:gd name="T4" fmla="*/ 2147483647 w 85"/>
                <a:gd name="T5" fmla="*/ 0 h 21"/>
                <a:gd name="T6" fmla="*/ 0 60000 65536"/>
                <a:gd name="T7" fmla="*/ 0 60000 65536"/>
                <a:gd name="T8" fmla="*/ 0 60000 65536"/>
                <a:gd name="T9" fmla="*/ 0 w 85"/>
                <a:gd name="T10" fmla="*/ 0 h 21"/>
                <a:gd name="T11" fmla="*/ 85 w 85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21">
                  <a:moveTo>
                    <a:pt x="0" y="0"/>
                  </a:moveTo>
                  <a:lnTo>
                    <a:pt x="43" y="21"/>
                  </a:lnTo>
                  <a:lnTo>
                    <a:pt x="85" y="0"/>
                  </a:lnTo>
                </a:path>
              </a:pathLst>
            </a:custGeom>
            <a:solidFill>
              <a:srgbClr val="0000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31790" name="Freeform 39"/>
            <p:cNvSpPr>
              <a:spLocks noChangeAspect="1"/>
            </p:cNvSpPr>
            <p:nvPr/>
          </p:nvSpPr>
          <p:spPr bwMode="auto">
            <a:xfrm flipH="1">
              <a:off x="7977188" y="3689350"/>
              <a:ext cx="300037" cy="84138"/>
            </a:xfrm>
            <a:custGeom>
              <a:avLst/>
              <a:gdLst>
                <a:gd name="T0" fmla="*/ 0 w 96"/>
                <a:gd name="T1" fmla="*/ 0 h 23"/>
                <a:gd name="T2" fmla="*/ 2147483647 w 96"/>
                <a:gd name="T3" fmla="*/ 2147483647 h 23"/>
                <a:gd name="T4" fmla="*/ 2147483647 w 96"/>
                <a:gd name="T5" fmla="*/ 0 h 23"/>
                <a:gd name="T6" fmla="*/ 0 60000 65536"/>
                <a:gd name="T7" fmla="*/ 0 60000 65536"/>
                <a:gd name="T8" fmla="*/ 0 60000 65536"/>
                <a:gd name="T9" fmla="*/ 0 w 96"/>
                <a:gd name="T10" fmla="*/ 0 h 23"/>
                <a:gd name="T11" fmla="*/ 96 w 96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3">
                  <a:moveTo>
                    <a:pt x="0" y="0"/>
                  </a:moveTo>
                  <a:lnTo>
                    <a:pt x="48" y="23"/>
                  </a:lnTo>
                  <a:lnTo>
                    <a:pt x="96" y="0"/>
                  </a:lnTo>
                </a:path>
              </a:pathLst>
            </a:custGeom>
            <a:solidFill>
              <a:srgbClr val="0000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31791" name="Freeform 40"/>
            <p:cNvSpPr>
              <a:spLocks noChangeAspect="1"/>
            </p:cNvSpPr>
            <p:nvPr/>
          </p:nvSpPr>
          <p:spPr bwMode="auto">
            <a:xfrm flipH="1">
              <a:off x="7970838" y="3778250"/>
              <a:ext cx="319087" cy="92075"/>
            </a:xfrm>
            <a:custGeom>
              <a:avLst/>
              <a:gdLst>
                <a:gd name="T0" fmla="*/ 0 w 102"/>
                <a:gd name="T1" fmla="*/ 0 h 25"/>
                <a:gd name="T2" fmla="*/ 2147483647 w 102"/>
                <a:gd name="T3" fmla="*/ 2147483647 h 25"/>
                <a:gd name="T4" fmla="*/ 2147483647 w 102"/>
                <a:gd name="T5" fmla="*/ 0 h 25"/>
                <a:gd name="T6" fmla="*/ 0 60000 65536"/>
                <a:gd name="T7" fmla="*/ 0 60000 65536"/>
                <a:gd name="T8" fmla="*/ 0 60000 65536"/>
                <a:gd name="T9" fmla="*/ 0 w 102"/>
                <a:gd name="T10" fmla="*/ 0 h 25"/>
                <a:gd name="T11" fmla="*/ 102 w 102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25">
                  <a:moveTo>
                    <a:pt x="0" y="0"/>
                  </a:moveTo>
                  <a:lnTo>
                    <a:pt x="52" y="25"/>
                  </a:lnTo>
                  <a:lnTo>
                    <a:pt x="102" y="0"/>
                  </a:lnTo>
                </a:path>
              </a:pathLst>
            </a:custGeom>
            <a:solidFill>
              <a:srgbClr val="0000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31792" name="Freeform 41"/>
            <p:cNvSpPr>
              <a:spLocks noChangeAspect="1"/>
            </p:cNvSpPr>
            <p:nvPr/>
          </p:nvSpPr>
          <p:spPr bwMode="auto">
            <a:xfrm flipH="1">
              <a:off x="8170863" y="2724150"/>
              <a:ext cx="138112" cy="47625"/>
            </a:xfrm>
            <a:custGeom>
              <a:avLst/>
              <a:gdLst>
                <a:gd name="T0" fmla="*/ 2147483647 w 44"/>
                <a:gd name="T1" fmla="*/ 2147483647 h 13"/>
                <a:gd name="T2" fmla="*/ 2147483647 w 44"/>
                <a:gd name="T3" fmla="*/ 2147483647 h 13"/>
                <a:gd name="T4" fmla="*/ 2147483647 w 44"/>
                <a:gd name="T5" fmla="*/ 2147483647 h 13"/>
                <a:gd name="T6" fmla="*/ 0 w 44"/>
                <a:gd name="T7" fmla="*/ 0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13"/>
                <a:gd name="T14" fmla="*/ 44 w 4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13">
                  <a:moveTo>
                    <a:pt x="44" y="13"/>
                  </a:moveTo>
                  <a:lnTo>
                    <a:pt x="15" y="12"/>
                  </a:lnTo>
                  <a:lnTo>
                    <a:pt x="29" y="2"/>
                  </a:lnTo>
                  <a:lnTo>
                    <a:pt x="0" y="0"/>
                  </a:lnTo>
                </a:path>
              </a:pathLst>
            </a:custGeom>
            <a:solidFill>
              <a:srgbClr val="0000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31793" name="Freeform 42"/>
            <p:cNvSpPr>
              <a:spLocks noChangeAspect="1"/>
            </p:cNvSpPr>
            <p:nvPr/>
          </p:nvSpPr>
          <p:spPr bwMode="auto">
            <a:xfrm flipH="1">
              <a:off x="7951788" y="2719388"/>
              <a:ext cx="153987" cy="55562"/>
            </a:xfrm>
            <a:custGeom>
              <a:avLst/>
              <a:gdLst>
                <a:gd name="T0" fmla="*/ 2147483647 w 49"/>
                <a:gd name="T1" fmla="*/ 2147483647 h 15"/>
                <a:gd name="T2" fmla="*/ 2147483647 w 49"/>
                <a:gd name="T3" fmla="*/ 2147483647 h 15"/>
                <a:gd name="T4" fmla="*/ 2147483647 w 49"/>
                <a:gd name="T5" fmla="*/ 0 h 15"/>
                <a:gd name="T6" fmla="*/ 0 w 49"/>
                <a:gd name="T7" fmla="*/ 2147483647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5"/>
                <a:gd name="T14" fmla="*/ 49 w 49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5">
                  <a:moveTo>
                    <a:pt x="49" y="1"/>
                  </a:moveTo>
                  <a:lnTo>
                    <a:pt x="20" y="15"/>
                  </a:lnTo>
                  <a:lnTo>
                    <a:pt x="29" y="0"/>
                  </a:lnTo>
                  <a:lnTo>
                    <a:pt x="0" y="14"/>
                  </a:lnTo>
                </a:path>
              </a:pathLst>
            </a:custGeom>
            <a:solidFill>
              <a:srgbClr val="0000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31794" name="Freeform 43"/>
            <p:cNvSpPr>
              <a:spLocks noChangeAspect="1"/>
            </p:cNvSpPr>
            <p:nvPr/>
          </p:nvSpPr>
          <p:spPr bwMode="auto">
            <a:xfrm flipH="1">
              <a:off x="8105775" y="2549525"/>
              <a:ext cx="44450" cy="200025"/>
            </a:xfrm>
            <a:custGeom>
              <a:avLst/>
              <a:gdLst>
                <a:gd name="T0" fmla="*/ 2147483647 w 14"/>
                <a:gd name="T1" fmla="*/ 2147483647 h 54"/>
                <a:gd name="T2" fmla="*/ 0 w 14"/>
                <a:gd name="T3" fmla="*/ 2147483647 h 54"/>
                <a:gd name="T4" fmla="*/ 2147483647 w 14"/>
                <a:gd name="T5" fmla="*/ 2147483647 h 54"/>
                <a:gd name="T6" fmla="*/ 2147483647 w 14"/>
                <a:gd name="T7" fmla="*/ 0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54"/>
                <a:gd name="T14" fmla="*/ 14 w 14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54">
                  <a:moveTo>
                    <a:pt x="7" y="54"/>
                  </a:moveTo>
                  <a:lnTo>
                    <a:pt x="0" y="20"/>
                  </a:lnTo>
                  <a:lnTo>
                    <a:pt x="14" y="34"/>
                  </a:lnTo>
                  <a:lnTo>
                    <a:pt x="7" y="0"/>
                  </a:lnTo>
                </a:path>
              </a:pathLst>
            </a:custGeom>
            <a:solidFill>
              <a:srgbClr val="0000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31795" name="Freeform 44"/>
            <p:cNvSpPr>
              <a:spLocks noChangeAspect="1" noEditPoints="1"/>
            </p:cNvSpPr>
            <p:nvPr/>
          </p:nvSpPr>
          <p:spPr bwMode="auto">
            <a:xfrm flipH="1">
              <a:off x="7751763" y="3603625"/>
              <a:ext cx="234950" cy="363538"/>
            </a:xfrm>
            <a:custGeom>
              <a:avLst/>
              <a:gdLst>
                <a:gd name="T0" fmla="*/ 0 w 75"/>
                <a:gd name="T1" fmla="*/ 2147483647 h 98"/>
                <a:gd name="T2" fmla="*/ 2147483647 w 75"/>
                <a:gd name="T3" fmla="*/ 2147483647 h 98"/>
                <a:gd name="T4" fmla="*/ 2147483647 w 75"/>
                <a:gd name="T5" fmla="*/ 0 h 98"/>
                <a:gd name="T6" fmla="*/ 0 w 75"/>
                <a:gd name="T7" fmla="*/ 0 h 98"/>
                <a:gd name="T8" fmla="*/ 0 w 75"/>
                <a:gd name="T9" fmla="*/ 2147483647 h 98"/>
                <a:gd name="T10" fmla="*/ 2147483647 w 75"/>
                <a:gd name="T11" fmla="*/ 2147483647 h 98"/>
                <a:gd name="T12" fmla="*/ 2147483647 w 75"/>
                <a:gd name="T13" fmla="*/ 2147483647 h 98"/>
                <a:gd name="T14" fmla="*/ 2147483647 w 75"/>
                <a:gd name="T15" fmla="*/ 0 h 98"/>
                <a:gd name="T16" fmla="*/ 2147483647 w 75"/>
                <a:gd name="T17" fmla="*/ 0 h 98"/>
                <a:gd name="T18" fmla="*/ 2147483647 w 75"/>
                <a:gd name="T19" fmla="*/ 2147483647 h 98"/>
                <a:gd name="T20" fmla="*/ 2147483647 w 75"/>
                <a:gd name="T21" fmla="*/ 2147483647 h 98"/>
                <a:gd name="T22" fmla="*/ 2147483647 w 75"/>
                <a:gd name="T23" fmla="*/ 2147483647 h 98"/>
                <a:gd name="T24" fmla="*/ 2147483647 w 75"/>
                <a:gd name="T25" fmla="*/ 0 h 98"/>
                <a:gd name="T26" fmla="*/ 2147483647 w 75"/>
                <a:gd name="T27" fmla="*/ 0 h 98"/>
                <a:gd name="T28" fmla="*/ 2147483647 w 75"/>
                <a:gd name="T29" fmla="*/ 2147483647 h 9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5"/>
                <a:gd name="T46" fmla="*/ 0 h 98"/>
                <a:gd name="T47" fmla="*/ 75 w 75"/>
                <a:gd name="T48" fmla="*/ 98 h 9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5" h="98">
                  <a:moveTo>
                    <a:pt x="0" y="98"/>
                  </a:moveTo>
                  <a:lnTo>
                    <a:pt x="10" y="98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8"/>
                  </a:lnTo>
                  <a:close/>
                  <a:moveTo>
                    <a:pt x="65" y="98"/>
                  </a:moveTo>
                  <a:lnTo>
                    <a:pt x="75" y="98"/>
                  </a:lnTo>
                  <a:lnTo>
                    <a:pt x="75" y="0"/>
                  </a:lnTo>
                  <a:lnTo>
                    <a:pt x="65" y="0"/>
                  </a:lnTo>
                  <a:lnTo>
                    <a:pt x="65" y="98"/>
                  </a:lnTo>
                  <a:close/>
                  <a:moveTo>
                    <a:pt x="10" y="98"/>
                  </a:moveTo>
                  <a:lnTo>
                    <a:pt x="65" y="98"/>
                  </a:lnTo>
                  <a:lnTo>
                    <a:pt x="65" y="0"/>
                  </a:lnTo>
                  <a:lnTo>
                    <a:pt x="10" y="0"/>
                  </a:lnTo>
                  <a:lnTo>
                    <a:pt x="10" y="98"/>
                  </a:lnTo>
                  <a:close/>
                </a:path>
              </a:pathLst>
            </a:custGeom>
            <a:solidFill>
              <a:srgbClr val="0000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31796" name="Freeform 45"/>
            <p:cNvSpPr>
              <a:spLocks noChangeAspect="1" noEditPoints="1"/>
            </p:cNvSpPr>
            <p:nvPr/>
          </p:nvSpPr>
          <p:spPr bwMode="auto">
            <a:xfrm flipH="1">
              <a:off x="7783513" y="3967163"/>
              <a:ext cx="171450" cy="3175"/>
            </a:xfrm>
            <a:custGeom>
              <a:avLst/>
              <a:gdLst>
                <a:gd name="T0" fmla="*/ 0 w 55"/>
                <a:gd name="T1" fmla="*/ 2147483647 h 1"/>
                <a:gd name="T2" fmla="*/ 2147483647 w 55"/>
                <a:gd name="T3" fmla="*/ 2147483647 h 1"/>
                <a:gd name="T4" fmla="*/ 2147483647 w 55"/>
                <a:gd name="T5" fmla="*/ 0 h 1"/>
                <a:gd name="T6" fmla="*/ 0 w 55"/>
                <a:gd name="T7" fmla="*/ 0 h 1"/>
                <a:gd name="T8" fmla="*/ 0 w 55"/>
                <a:gd name="T9" fmla="*/ 2147483647 h 1"/>
                <a:gd name="T10" fmla="*/ 2147483647 w 55"/>
                <a:gd name="T11" fmla="*/ 2147483647 h 1"/>
                <a:gd name="T12" fmla="*/ 2147483647 w 55"/>
                <a:gd name="T13" fmla="*/ 2147483647 h 1"/>
                <a:gd name="T14" fmla="*/ 2147483647 w 55"/>
                <a:gd name="T15" fmla="*/ 0 h 1"/>
                <a:gd name="T16" fmla="*/ 2147483647 w 55"/>
                <a:gd name="T17" fmla="*/ 0 h 1"/>
                <a:gd name="T18" fmla="*/ 2147483647 w 55"/>
                <a:gd name="T19" fmla="*/ 2147483647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"/>
                <a:gd name="T31" fmla="*/ 0 h 1"/>
                <a:gd name="T32" fmla="*/ 55 w 55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" h="1">
                  <a:moveTo>
                    <a:pt x="0" y="1"/>
                  </a:moveTo>
                  <a:lnTo>
                    <a:pt x="4" y="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"/>
                  </a:lnTo>
                  <a:close/>
                  <a:moveTo>
                    <a:pt x="50" y="1"/>
                  </a:moveTo>
                  <a:lnTo>
                    <a:pt x="55" y="1"/>
                  </a:lnTo>
                  <a:lnTo>
                    <a:pt x="55" y="0"/>
                  </a:lnTo>
                  <a:lnTo>
                    <a:pt x="50" y="0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0000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31797" name="Rectangle 46"/>
            <p:cNvSpPr>
              <a:spLocks noChangeAspect="1" noChangeArrowheads="1"/>
            </p:cNvSpPr>
            <p:nvPr/>
          </p:nvSpPr>
          <p:spPr bwMode="auto">
            <a:xfrm flipH="1">
              <a:off x="7802563" y="3614738"/>
              <a:ext cx="22225" cy="30162"/>
            </a:xfrm>
            <a:prstGeom prst="rect">
              <a:avLst/>
            </a:prstGeom>
            <a:solidFill>
              <a:srgbClr val="0000FF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31798" name="Line 47"/>
            <p:cNvSpPr>
              <a:spLocks noChangeAspect="1" noChangeShapeType="1"/>
            </p:cNvSpPr>
            <p:nvPr/>
          </p:nvSpPr>
          <p:spPr bwMode="auto">
            <a:xfrm flipH="1">
              <a:off x="7867650" y="3603625"/>
              <a:ext cx="3175" cy="36353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</p:grpSp>
      <p:sp>
        <p:nvSpPr>
          <p:cNvPr id="35" name="Rectangle 48"/>
          <p:cNvSpPr>
            <a:spLocks noChangeAspect="1" noChangeArrowheads="1"/>
          </p:cNvSpPr>
          <p:nvPr/>
        </p:nvSpPr>
        <p:spPr bwMode="auto">
          <a:xfrm flipH="1">
            <a:off x="7799388" y="3979863"/>
            <a:ext cx="0" cy="3651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GB" sz="2400" baseline="0">
              <a:solidFill>
                <a:schemeClr val="accent1"/>
              </a:solidFill>
              <a:latin typeface="Times New Roman" pitchFamily="18" charset="0"/>
            </a:endParaRPr>
          </a:p>
        </p:txBody>
      </p:sp>
      <p:grpSp>
        <p:nvGrpSpPr>
          <p:cNvPr id="3" name="Group 7"/>
          <p:cNvGrpSpPr>
            <a:grpSpLocks noChangeAspect="1"/>
          </p:cNvGrpSpPr>
          <p:nvPr/>
        </p:nvGrpSpPr>
        <p:grpSpPr bwMode="auto">
          <a:xfrm flipH="1">
            <a:off x="5305425" y="2590800"/>
            <a:ext cx="638175" cy="1868488"/>
            <a:chOff x="1889" y="1699"/>
            <a:chExt cx="204" cy="505"/>
          </a:xfrm>
        </p:grpSpPr>
        <p:sp>
          <p:nvSpPr>
            <p:cNvPr id="31759" name="Freeform 8"/>
            <p:cNvSpPr>
              <a:spLocks noChangeAspect="1"/>
            </p:cNvSpPr>
            <p:nvPr/>
          </p:nvSpPr>
          <p:spPr bwMode="auto">
            <a:xfrm>
              <a:off x="1935" y="1773"/>
              <a:ext cx="22" cy="34"/>
            </a:xfrm>
            <a:custGeom>
              <a:avLst/>
              <a:gdLst>
                <a:gd name="T0" fmla="*/ 5 w 22"/>
                <a:gd name="T1" fmla="*/ 6 h 34"/>
                <a:gd name="T2" fmla="*/ 12 w 22"/>
                <a:gd name="T3" fmla="*/ 0 h 34"/>
                <a:gd name="T4" fmla="*/ 19 w 22"/>
                <a:gd name="T5" fmla="*/ 6 h 34"/>
                <a:gd name="T6" fmla="*/ 22 w 22"/>
                <a:gd name="T7" fmla="*/ 26 h 34"/>
                <a:gd name="T8" fmla="*/ 12 w 22"/>
                <a:gd name="T9" fmla="*/ 34 h 34"/>
                <a:gd name="T10" fmla="*/ 0 w 22"/>
                <a:gd name="T11" fmla="*/ 26 h 34"/>
                <a:gd name="T12" fmla="*/ 5 w 22"/>
                <a:gd name="T13" fmla="*/ 6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34"/>
                <a:gd name="T23" fmla="*/ 22 w 22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34">
                  <a:moveTo>
                    <a:pt x="5" y="6"/>
                  </a:moveTo>
                  <a:lnTo>
                    <a:pt x="12" y="0"/>
                  </a:lnTo>
                  <a:lnTo>
                    <a:pt x="19" y="6"/>
                  </a:lnTo>
                  <a:lnTo>
                    <a:pt x="22" y="26"/>
                  </a:lnTo>
                  <a:lnTo>
                    <a:pt x="12" y="34"/>
                  </a:lnTo>
                  <a:lnTo>
                    <a:pt x="0" y="2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31760" name="Freeform 9"/>
            <p:cNvSpPr>
              <a:spLocks noChangeAspect="1"/>
            </p:cNvSpPr>
            <p:nvPr/>
          </p:nvSpPr>
          <p:spPr bwMode="auto">
            <a:xfrm>
              <a:off x="1889" y="2030"/>
              <a:ext cx="114" cy="26"/>
            </a:xfrm>
            <a:custGeom>
              <a:avLst/>
              <a:gdLst>
                <a:gd name="T0" fmla="*/ 0 w 114"/>
                <a:gd name="T1" fmla="*/ 26 h 26"/>
                <a:gd name="T2" fmla="*/ 58 w 114"/>
                <a:gd name="T3" fmla="*/ 0 h 26"/>
                <a:gd name="T4" fmla="*/ 114 w 114"/>
                <a:gd name="T5" fmla="*/ 26 h 26"/>
                <a:gd name="T6" fmla="*/ 0 60000 65536"/>
                <a:gd name="T7" fmla="*/ 0 60000 65536"/>
                <a:gd name="T8" fmla="*/ 0 60000 65536"/>
                <a:gd name="T9" fmla="*/ 0 w 114"/>
                <a:gd name="T10" fmla="*/ 0 h 26"/>
                <a:gd name="T11" fmla="*/ 114 w 114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4" h="26">
                  <a:moveTo>
                    <a:pt x="0" y="26"/>
                  </a:moveTo>
                  <a:lnTo>
                    <a:pt x="58" y="0"/>
                  </a:lnTo>
                  <a:lnTo>
                    <a:pt x="114" y="2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31761" name="Freeform 10"/>
            <p:cNvSpPr>
              <a:spLocks noChangeAspect="1"/>
            </p:cNvSpPr>
            <p:nvPr/>
          </p:nvSpPr>
          <p:spPr bwMode="auto">
            <a:xfrm>
              <a:off x="1889" y="1759"/>
              <a:ext cx="114" cy="324"/>
            </a:xfrm>
            <a:custGeom>
              <a:avLst/>
              <a:gdLst>
                <a:gd name="T0" fmla="*/ 58 w 114"/>
                <a:gd name="T1" fmla="*/ 0 h 324"/>
                <a:gd name="T2" fmla="*/ 58 w 114"/>
                <a:gd name="T3" fmla="*/ 324 h 324"/>
                <a:gd name="T4" fmla="*/ 0 w 114"/>
                <a:gd name="T5" fmla="*/ 297 h 324"/>
                <a:gd name="T6" fmla="*/ 58 w 114"/>
                <a:gd name="T7" fmla="*/ 0 h 324"/>
                <a:gd name="T8" fmla="*/ 114 w 114"/>
                <a:gd name="T9" fmla="*/ 297 h 324"/>
                <a:gd name="T10" fmla="*/ 58 w 114"/>
                <a:gd name="T11" fmla="*/ 324 h 3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4"/>
                <a:gd name="T19" fmla="*/ 0 h 324"/>
                <a:gd name="T20" fmla="*/ 114 w 114"/>
                <a:gd name="T21" fmla="*/ 324 h 3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4" h="324">
                  <a:moveTo>
                    <a:pt x="58" y="0"/>
                  </a:moveTo>
                  <a:lnTo>
                    <a:pt x="58" y="324"/>
                  </a:lnTo>
                  <a:lnTo>
                    <a:pt x="0" y="297"/>
                  </a:lnTo>
                  <a:lnTo>
                    <a:pt x="58" y="0"/>
                  </a:lnTo>
                  <a:lnTo>
                    <a:pt x="114" y="297"/>
                  </a:lnTo>
                  <a:lnTo>
                    <a:pt x="58" y="324"/>
                  </a:lnTo>
                </a:path>
              </a:pathLst>
            </a:custGeom>
            <a:solidFill>
              <a:srgbClr val="0099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31762" name="Freeform 11"/>
            <p:cNvSpPr>
              <a:spLocks noChangeAspect="1"/>
            </p:cNvSpPr>
            <p:nvPr/>
          </p:nvSpPr>
          <p:spPr bwMode="auto">
            <a:xfrm>
              <a:off x="1933" y="1834"/>
              <a:ext cx="28" cy="7"/>
            </a:xfrm>
            <a:custGeom>
              <a:avLst/>
              <a:gdLst>
                <a:gd name="T0" fmla="*/ 0 w 28"/>
                <a:gd name="T1" fmla="*/ 0 h 7"/>
                <a:gd name="T2" fmla="*/ 14 w 28"/>
                <a:gd name="T3" fmla="*/ 7 h 7"/>
                <a:gd name="T4" fmla="*/ 28 w 28"/>
                <a:gd name="T5" fmla="*/ 0 h 7"/>
                <a:gd name="T6" fmla="*/ 0 60000 65536"/>
                <a:gd name="T7" fmla="*/ 0 60000 65536"/>
                <a:gd name="T8" fmla="*/ 0 60000 65536"/>
                <a:gd name="T9" fmla="*/ 0 w 28"/>
                <a:gd name="T10" fmla="*/ 0 h 7"/>
                <a:gd name="T11" fmla="*/ 28 w 28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7">
                  <a:moveTo>
                    <a:pt x="0" y="0"/>
                  </a:moveTo>
                  <a:lnTo>
                    <a:pt x="14" y="7"/>
                  </a:lnTo>
                  <a:lnTo>
                    <a:pt x="2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31763" name="Freeform 12"/>
            <p:cNvSpPr>
              <a:spLocks noChangeAspect="1"/>
            </p:cNvSpPr>
            <p:nvPr/>
          </p:nvSpPr>
          <p:spPr bwMode="auto">
            <a:xfrm>
              <a:off x="1928" y="1858"/>
              <a:ext cx="38" cy="9"/>
            </a:xfrm>
            <a:custGeom>
              <a:avLst/>
              <a:gdLst>
                <a:gd name="T0" fmla="*/ 0 w 38"/>
                <a:gd name="T1" fmla="*/ 0 h 9"/>
                <a:gd name="T2" fmla="*/ 19 w 38"/>
                <a:gd name="T3" fmla="*/ 9 h 9"/>
                <a:gd name="T4" fmla="*/ 38 w 38"/>
                <a:gd name="T5" fmla="*/ 0 h 9"/>
                <a:gd name="T6" fmla="*/ 0 60000 65536"/>
                <a:gd name="T7" fmla="*/ 0 60000 65536"/>
                <a:gd name="T8" fmla="*/ 0 60000 65536"/>
                <a:gd name="T9" fmla="*/ 0 w 38"/>
                <a:gd name="T10" fmla="*/ 0 h 9"/>
                <a:gd name="T11" fmla="*/ 38 w 38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" h="9">
                  <a:moveTo>
                    <a:pt x="0" y="0"/>
                  </a:moveTo>
                  <a:lnTo>
                    <a:pt x="19" y="9"/>
                  </a:lnTo>
                  <a:lnTo>
                    <a:pt x="3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31764" name="Freeform 13"/>
            <p:cNvSpPr>
              <a:spLocks noChangeAspect="1"/>
            </p:cNvSpPr>
            <p:nvPr/>
          </p:nvSpPr>
          <p:spPr bwMode="auto">
            <a:xfrm>
              <a:off x="1922" y="1883"/>
              <a:ext cx="48" cy="12"/>
            </a:xfrm>
            <a:custGeom>
              <a:avLst/>
              <a:gdLst>
                <a:gd name="T0" fmla="*/ 0 w 48"/>
                <a:gd name="T1" fmla="*/ 0 h 12"/>
                <a:gd name="T2" fmla="*/ 25 w 48"/>
                <a:gd name="T3" fmla="*/ 12 h 12"/>
                <a:gd name="T4" fmla="*/ 48 w 48"/>
                <a:gd name="T5" fmla="*/ 0 h 12"/>
                <a:gd name="T6" fmla="*/ 0 60000 65536"/>
                <a:gd name="T7" fmla="*/ 0 60000 65536"/>
                <a:gd name="T8" fmla="*/ 0 60000 65536"/>
                <a:gd name="T9" fmla="*/ 0 w 48"/>
                <a:gd name="T10" fmla="*/ 0 h 12"/>
                <a:gd name="T11" fmla="*/ 48 w 48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12">
                  <a:moveTo>
                    <a:pt x="0" y="0"/>
                  </a:moveTo>
                  <a:lnTo>
                    <a:pt x="25" y="12"/>
                  </a:lnTo>
                  <a:lnTo>
                    <a:pt x="4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31765" name="Freeform 14"/>
            <p:cNvSpPr>
              <a:spLocks noChangeAspect="1"/>
            </p:cNvSpPr>
            <p:nvPr/>
          </p:nvSpPr>
          <p:spPr bwMode="auto">
            <a:xfrm>
              <a:off x="1918" y="1907"/>
              <a:ext cx="56" cy="15"/>
            </a:xfrm>
            <a:custGeom>
              <a:avLst/>
              <a:gdLst>
                <a:gd name="T0" fmla="*/ 0 w 56"/>
                <a:gd name="T1" fmla="*/ 0 h 15"/>
                <a:gd name="T2" fmla="*/ 29 w 56"/>
                <a:gd name="T3" fmla="*/ 15 h 15"/>
                <a:gd name="T4" fmla="*/ 56 w 56"/>
                <a:gd name="T5" fmla="*/ 0 h 15"/>
                <a:gd name="T6" fmla="*/ 0 60000 65536"/>
                <a:gd name="T7" fmla="*/ 0 60000 65536"/>
                <a:gd name="T8" fmla="*/ 0 60000 65536"/>
                <a:gd name="T9" fmla="*/ 0 w 56"/>
                <a:gd name="T10" fmla="*/ 0 h 15"/>
                <a:gd name="T11" fmla="*/ 56 w 56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15">
                  <a:moveTo>
                    <a:pt x="0" y="0"/>
                  </a:moveTo>
                  <a:lnTo>
                    <a:pt x="29" y="15"/>
                  </a:lnTo>
                  <a:lnTo>
                    <a:pt x="5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31766" name="Freeform 15"/>
            <p:cNvSpPr>
              <a:spLocks noChangeAspect="1"/>
            </p:cNvSpPr>
            <p:nvPr/>
          </p:nvSpPr>
          <p:spPr bwMode="auto">
            <a:xfrm>
              <a:off x="1914" y="1933"/>
              <a:ext cx="66" cy="15"/>
            </a:xfrm>
            <a:custGeom>
              <a:avLst/>
              <a:gdLst>
                <a:gd name="T0" fmla="*/ 0 w 66"/>
                <a:gd name="T1" fmla="*/ 0 h 15"/>
                <a:gd name="T2" fmla="*/ 33 w 66"/>
                <a:gd name="T3" fmla="*/ 15 h 15"/>
                <a:gd name="T4" fmla="*/ 66 w 66"/>
                <a:gd name="T5" fmla="*/ 0 h 15"/>
                <a:gd name="T6" fmla="*/ 0 60000 65536"/>
                <a:gd name="T7" fmla="*/ 0 60000 65536"/>
                <a:gd name="T8" fmla="*/ 0 60000 65536"/>
                <a:gd name="T9" fmla="*/ 0 w 66"/>
                <a:gd name="T10" fmla="*/ 0 h 15"/>
                <a:gd name="T11" fmla="*/ 66 w 66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6" h="15">
                  <a:moveTo>
                    <a:pt x="0" y="0"/>
                  </a:moveTo>
                  <a:lnTo>
                    <a:pt x="33" y="15"/>
                  </a:lnTo>
                  <a:lnTo>
                    <a:pt x="6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31767" name="Freeform 16"/>
            <p:cNvSpPr>
              <a:spLocks noChangeAspect="1"/>
            </p:cNvSpPr>
            <p:nvPr/>
          </p:nvSpPr>
          <p:spPr bwMode="auto">
            <a:xfrm>
              <a:off x="1909" y="1956"/>
              <a:ext cx="75" cy="19"/>
            </a:xfrm>
            <a:custGeom>
              <a:avLst/>
              <a:gdLst>
                <a:gd name="T0" fmla="*/ 0 w 75"/>
                <a:gd name="T1" fmla="*/ 2 h 19"/>
                <a:gd name="T2" fmla="*/ 38 w 75"/>
                <a:gd name="T3" fmla="*/ 19 h 19"/>
                <a:gd name="T4" fmla="*/ 75 w 75"/>
                <a:gd name="T5" fmla="*/ 0 h 19"/>
                <a:gd name="T6" fmla="*/ 0 60000 65536"/>
                <a:gd name="T7" fmla="*/ 0 60000 65536"/>
                <a:gd name="T8" fmla="*/ 0 60000 65536"/>
                <a:gd name="T9" fmla="*/ 0 w 75"/>
                <a:gd name="T10" fmla="*/ 0 h 19"/>
                <a:gd name="T11" fmla="*/ 75 w 75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" h="19">
                  <a:moveTo>
                    <a:pt x="0" y="2"/>
                  </a:moveTo>
                  <a:lnTo>
                    <a:pt x="38" y="19"/>
                  </a:lnTo>
                  <a:lnTo>
                    <a:pt x="7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31768" name="Freeform 17"/>
            <p:cNvSpPr>
              <a:spLocks noChangeAspect="1"/>
            </p:cNvSpPr>
            <p:nvPr/>
          </p:nvSpPr>
          <p:spPr bwMode="auto">
            <a:xfrm>
              <a:off x="1913" y="1982"/>
              <a:ext cx="85" cy="21"/>
            </a:xfrm>
            <a:custGeom>
              <a:avLst/>
              <a:gdLst>
                <a:gd name="T0" fmla="*/ 0 w 85"/>
                <a:gd name="T1" fmla="*/ 0 h 21"/>
                <a:gd name="T2" fmla="*/ 43 w 85"/>
                <a:gd name="T3" fmla="*/ 21 h 21"/>
                <a:gd name="T4" fmla="*/ 85 w 85"/>
                <a:gd name="T5" fmla="*/ 0 h 21"/>
                <a:gd name="T6" fmla="*/ 0 60000 65536"/>
                <a:gd name="T7" fmla="*/ 0 60000 65536"/>
                <a:gd name="T8" fmla="*/ 0 60000 65536"/>
                <a:gd name="T9" fmla="*/ 0 w 85"/>
                <a:gd name="T10" fmla="*/ 0 h 21"/>
                <a:gd name="T11" fmla="*/ 85 w 85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21">
                  <a:moveTo>
                    <a:pt x="0" y="0"/>
                  </a:moveTo>
                  <a:lnTo>
                    <a:pt x="43" y="21"/>
                  </a:lnTo>
                  <a:lnTo>
                    <a:pt x="8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31769" name="Freeform 18"/>
            <p:cNvSpPr>
              <a:spLocks noChangeAspect="1"/>
            </p:cNvSpPr>
            <p:nvPr/>
          </p:nvSpPr>
          <p:spPr bwMode="auto">
            <a:xfrm>
              <a:off x="1899" y="2007"/>
              <a:ext cx="96" cy="23"/>
            </a:xfrm>
            <a:custGeom>
              <a:avLst/>
              <a:gdLst>
                <a:gd name="T0" fmla="*/ 0 w 96"/>
                <a:gd name="T1" fmla="*/ 0 h 23"/>
                <a:gd name="T2" fmla="*/ 48 w 96"/>
                <a:gd name="T3" fmla="*/ 23 h 23"/>
                <a:gd name="T4" fmla="*/ 96 w 96"/>
                <a:gd name="T5" fmla="*/ 0 h 23"/>
                <a:gd name="T6" fmla="*/ 0 60000 65536"/>
                <a:gd name="T7" fmla="*/ 0 60000 65536"/>
                <a:gd name="T8" fmla="*/ 0 60000 65536"/>
                <a:gd name="T9" fmla="*/ 0 w 96"/>
                <a:gd name="T10" fmla="*/ 0 h 23"/>
                <a:gd name="T11" fmla="*/ 96 w 96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3">
                  <a:moveTo>
                    <a:pt x="0" y="0"/>
                  </a:moveTo>
                  <a:lnTo>
                    <a:pt x="48" y="23"/>
                  </a:lnTo>
                  <a:lnTo>
                    <a:pt x="9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31770" name="Freeform 19"/>
            <p:cNvSpPr>
              <a:spLocks noChangeAspect="1"/>
            </p:cNvSpPr>
            <p:nvPr/>
          </p:nvSpPr>
          <p:spPr bwMode="auto">
            <a:xfrm>
              <a:off x="1895" y="2031"/>
              <a:ext cx="102" cy="25"/>
            </a:xfrm>
            <a:custGeom>
              <a:avLst/>
              <a:gdLst>
                <a:gd name="T0" fmla="*/ 0 w 102"/>
                <a:gd name="T1" fmla="*/ 0 h 25"/>
                <a:gd name="T2" fmla="*/ 52 w 102"/>
                <a:gd name="T3" fmla="*/ 25 h 25"/>
                <a:gd name="T4" fmla="*/ 102 w 102"/>
                <a:gd name="T5" fmla="*/ 0 h 25"/>
                <a:gd name="T6" fmla="*/ 0 60000 65536"/>
                <a:gd name="T7" fmla="*/ 0 60000 65536"/>
                <a:gd name="T8" fmla="*/ 0 60000 65536"/>
                <a:gd name="T9" fmla="*/ 0 w 102"/>
                <a:gd name="T10" fmla="*/ 0 h 25"/>
                <a:gd name="T11" fmla="*/ 102 w 102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25">
                  <a:moveTo>
                    <a:pt x="0" y="0"/>
                  </a:moveTo>
                  <a:lnTo>
                    <a:pt x="52" y="25"/>
                  </a:lnTo>
                  <a:lnTo>
                    <a:pt x="10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31771" name="Freeform 20"/>
            <p:cNvSpPr>
              <a:spLocks noChangeAspect="1"/>
            </p:cNvSpPr>
            <p:nvPr/>
          </p:nvSpPr>
          <p:spPr bwMode="auto">
            <a:xfrm>
              <a:off x="1889" y="1746"/>
              <a:ext cx="44" cy="13"/>
            </a:xfrm>
            <a:custGeom>
              <a:avLst/>
              <a:gdLst>
                <a:gd name="T0" fmla="*/ 44 w 44"/>
                <a:gd name="T1" fmla="*/ 13 h 13"/>
                <a:gd name="T2" fmla="*/ 15 w 44"/>
                <a:gd name="T3" fmla="*/ 12 h 13"/>
                <a:gd name="T4" fmla="*/ 29 w 44"/>
                <a:gd name="T5" fmla="*/ 2 h 13"/>
                <a:gd name="T6" fmla="*/ 0 w 44"/>
                <a:gd name="T7" fmla="*/ 0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13"/>
                <a:gd name="T14" fmla="*/ 44 w 4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13">
                  <a:moveTo>
                    <a:pt x="44" y="13"/>
                  </a:moveTo>
                  <a:lnTo>
                    <a:pt x="15" y="12"/>
                  </a:lnTo>
                  <a:lnTo>
                    <a:pt x="29" y="2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31772" name="Freeform 21"/>
            <p:cNvSpPr>
              <a:spLocks noChangeAspect="1"/>
            </p:cNvSpPr>
            <p:nvPr/>
          </p:nvSpPr>
          <p:spPr bwMode="auto">
            <a:xfrm>
              <a:off x="1954" y="1745"/>
              <a:ext cx="49" cy="15"/>
            </a:xfrm>
            <a:custGeom>
              <a:avLst/>
              <a:gdLst>
                <a:gd name="T0" fmla="*/ 49 w 49"/>
                <a:gd name="T1" fmla="*/ 1 h 15"/>
                <a:gd name="T2" fmla="*/ 20 w 49"/>
                <a:gd name="T3" fmla="*/ 15 h 15"/>
                <a:gd name="T4" fmla="*/ 29 w 49"/>
                <a:gd name="T5" fmla="*/ 0 h 15"/>
                <a:gd name="T6" fmla="*/ 0 w 49"/>
                <a:gd name="T7" fmla="*/ 14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5"/>
                <a:gd name="T14" fmla="*/ 49 w 49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5">
                  <a:moveTo>
                    <a:pt x="49" y="1"/>
                  </a:moveTo>
                  <a:lnTo>
                    <a:pt x="20" y="15"/>
                  </a:lnTo>
                  <a:lnTo>
                    <a:pt x="29" y="0"/>
                  </a:lnTo>
                  <a:lnTo>
                    <a:pt x="0" y="1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31773" name="Freeform 22"/>
            <p:cNvSpPr>
              <a:spLocks noChangeAspect="1"/>
            </p:cNvSpPr>
            <p:nvPr/>
          </p:nvSpPr>
          <p:spPr bwMode="auto">
            <a:xfrm>
              <a:off x="1940" y="1699"/>
              <a:ext cx="14" cy="54"/>
            </a:xfrm>
            <a:custGeom>
              <a:avLst/>
              <a:gdLst>
                <a:gd name="T0" fmla="*/ 7 w 14"/>
                <a:gd name="T1" fmla="*/ 54 h 54"/>
                <a:gd name="T2" fmla="*/ 0 w 14"/>
                <a:gd name="T3" fmla="*/ 20 h 54"/>
                <a:gd name="T4" fmla="*/ 14 w 14"/>
                <a:gd name="T5" fmla="*/ 34 h 54"/>
                <a:gd name="T6" fmla="*/ 7 w 14"/>
                <a:gd name="T7" fmla="*/ 0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54"/>
                <a:gd name="T14" fmla="*/ 14 w 14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54">
                  <a:moveTo>
                    <a:pt x="7" y="54"/>
                  </a:moveTo>
                  <a:lnTo>
                    <a:pt x="0" y="20"/>
                  </a:lnTo>
                  <a:lnTo>
                    <a:pt x="14" y="34"/>
                  </a:lnTo>
                  <a:lnTo>
                    <a:pt x="7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31774" name="Freeform 23"/>
            <p:cNvSpPr>
              <a:spLocks noChangeAspect="1" noEditPoints="1"/>
            </p:cNvSpPr>
            <p:nvPr/>
          </p:nvSpPr>
          <p:spPr bwMode="auto">
            <a:xfrm>
              <a:off x="1992" y="1984"/>
              <a:ext cx="75" cy="98"/>
            </a:xfrm>
            <a:custGeom>
              <a:avLst/>
              <a:gdLst>
                <a:gd name="T0" fmla="*/ 0 w 75"/>
                <a:gd name="T1" fmla="*/ 98 h 98"/>
                <a:gd name="T2" fmla="*/ 10 w 75"/>
                <a:gd name="T3" fmla="*/ 98 h 98"/>
                <a:gd name="T4" fmla="*/ 10 w 75"/>
                <a:gd name="T5" fmla="*/ 0 h 98"/>
                <a:gd name="T6" fmla="*/ 0 w 75"/>
                <a:gd name="T7" fmla="*/ 0 h 98"/>
                <a:gd name="T8" fmla="*/ 0 w 75"/>
                <a:gd name="T9" fmla="*/ 98 h 98"/>
                <a:gd name="T10" fmla="*/ 65 w 75"/>
                <a:gd name="T11" fmla="*/ 98 h 98"/>
                <a:gd name="T12" fmla="*/ 75 w 75"/>
                <a:gd name="T13" fmla="*/ 98 h 98"/>
                <a:gd name="T14" fmla="*/ 75 w 75"/>
                <a:gd name="T15" fmla="*/ 0 h 98"/>
                <a:gd name="T16" fmla="*/ 65 w 75"/>
                <a:gd name="T17" fmla="*/ 0 h 98"/>
                <a:gd name="T18" fmla="*/ 65 w 75"/>
                <a:gd name="T19" fmla="*/ 98 h 98"/>
                <a:gd name="T20" fmla="*/ 10 w 75"/>
                <a:gd name="T21" fmla="*/ 98 h 98"/>
                <a:gd name="T22" fmla="*/ 65 w 75"/>
                <a:gd name="T23" fmla="*/ 98 h 98"/>
                <a:gd name="T24" fmla="*/ 65 w 75"/>
                <a:gd name="T25" fmla="*/ 0 h 98"/>
                <a:gd name="T26" fmla="*/ 10 w 75"/>
                <a:gd name="T27" fmla="*/ 0 h 98"/>
                <a:gd name="T28" fmla="*/ 10 w 75"/>
                <a:gd name="T29" fmla="*/ 98 h 9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5"/>
                <a:gd name="T46" fmla="*/ 0 h 98"/>
                <a:gd name="T47" fmla="*/ 75 w 75"/>
                <a:gd name="T48" fmla="*/ 98 h 9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5" h="98">
                  <a:moveTo>
                    <a:pt x="0" y="98"/>
                  </a:moveTo>
                  <a:lnTo>
                    <a:pt x="10" y="98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8"/>
                  </a:lnTo>
                  <a:close/>
                  <a:moveTo>
                    <a:pt x="65" y="98"/>
                  </a:moveTo>
                  <a:lnTo>
                    <a:pt x="75" y="98"/>
                  </a:lnTo>
                  <a:lnTo>
                    <a:pt x="75" y="0"/>
                  </a:lnTo>
                  <a:lnTo>
                    <a:pt x="65" y="0"/>
                  </a:lnTo>
                  <a:lnTo>
                    <a:pt x="65" y="98"/>
                  </a:lnTo>
                  <a:close/>
                  <a:moveTo>
                    <a:pt x="10" y="98"/>
                  </a:moveTo>
                  <a:lnTo>
                    <a:pt x="65" y="98"/>
                  </a:lnTo>
                  <a:lnTo>
                    <a:pt x="65" y="0"/>
                  </a:lnTo>
                  <a:lnTo>
                    <a:pt x="10" y="0"/>
                  </a:lnTo>
                  <a:lnTo>
                    <a:pt x="10" y="98"/>
                  </a:lnTo>
                  <a:close/>
                </a:path>
              </a:pathLst>
            </a:custGeom>
            <a:solidFill>
              <a:srgbClr val="0099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31775" name="Freeform 24"/>
            <p:cNvSpPr>
              <a:spLocks noChangeAspect="1" noEditPoints="1"/>
            </p:cNvSpPr>
            <p:nvPr/>
          </p:nvSpPr>
          <p:spPr bwMode="auto">
            <a:xfrm>
              <a:off x="2002" y="2082"/>
              <a:ext cx="55" cy="1"/>
            </a:xfrm>
            <a:custGeom>
              <a:avLst/>
              <a:gdLst>
                <a:gd name="T0" fmla="*/ 0 w 55"/>
                <a:gd name="T1" fmla="*/ 1 h 1"/>
                <a:gd name="T2" fmla="*/ 4 w 55"/>
                <a:gd name="T3" fmla="*/ 1 h 1"/>
                <a:gd name="T4" fmla="*/ 4 w 55"/>
                <a:gd name="T5" fmla="*/ 0 h 1"/>
                <a:gd name="T6" fmla="*/ 0 w 55"/>
                <a:gd name="T7" fmla="*/ 0 h 1"/>
                <a:gd name="T8" fmla="*/ 0 w 55"/>
                <a:gd name="T9" fmla="*/ 1 h 1"/>
                <a:gd name="T10" fmla="*/ 50 w 55"/>
                <a:gd name="T11" fmla="*/ 1 h 1"/>
                <a:gd name="T12" fmla="*/ 55 w 55"/>
                <a:gd name="T13" fmla="*/ 1 h 1"/>
                <a:gd name="T14" fmla="*/ 55 w 55"/>
                <a:gd name="T15" fmla="*/ 0 h 1"/>
                <a:gd name="T16" fmla="*/ 50 w 55"/>
                <a:gd name="T17" fmla="*/ 0 h 1"/>
                <a:gd name="T18" fmla="*/ 50 w 55"/>
                <a:gd name="T19" fmla="*/ 1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"/>
                <a:gd name="T31" fmla="*/ 0 h 1"/>
                <a:gd name="T32" fmla="*/ 55 w 55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" h="1">
                  <a:moveTo>
                    <a:pt x="0" y="1"/>
                  </a:moveTo>
                  <a:lnTo>
                    <a:pt x="4" y="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"/>
                  </a:lnTo>
                  <a:close/>
                  <a:moveTo>
                    <a:pt x="50" y="1"/>
                  </a:moveTo>
                  <a:lnTo>
                    <a:pt x="55" y="1"/>
                  </a:lnTo>
                  <a:lnTo>
                    <a:pt x="55" y="0"/>
                  </a:lnTo>
                  <a:lnTo>
                    <a:pt x="50" y="0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31776" name="Rectangle 25"/>
            <p:cNvSpPr>
              <a:spLocks noChangeAspect="1" noChangeArrowheads="1"/>
            </p:cNvSpPr>
            <p:nvPr/>
          </p:nvSpPr>
          <p:spPr bwMode="auto">
            <a:xfrm>
              <a:off x="2044" y="1987"/>
              <a:ext cx="7" cy="8"/>
            </a:xfrm>
            <a:prstGeom prst="rect">
              <a:avLst/>
            </a:prstGeom>
            <a:solidFill>
              <a:srgbClr val="FFFFFF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31777" name="Line 26"/>
            <p:cNvSpPr>
              <a:spLocks noChangeAspect="1" noChangeShapeType="1"/>
            </p:cNvSpPr>
            <p:nvPr/>
          </p:nvSpPr>
          <p:spPr bwMode="auto">
            <a:xfrm>
              <a:off x="2029" y="1984"/>
              <a:ext cx="1" cy="9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31778" name="Rectangle 27"/>
            <p:cNvSpPr>
              <a:spLocks noChangeAspect="1" noChangeArrowheads="1"/>
            </p:cNvSpPr>
            <p:nvPr/>
          </p:nvSpPr>
          <p:spPr bwMode="auto">
            <a:xfrm>
              <a:off x="1964" y="2103"/>
              <a:ext cx="129" cy="6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31779" name="Rectangle 28"/>
            <p:cNvSpPr>
              <a:spLocks noChangeAspect="1" noChangeArrowheads="1"/>
            </p:cNvSpPr>
            <p:nvPr/>
          </p:nvSpPr>
          <p:spPr bwMode="auto">
            <a:xfrm>
              <a:off x="2060" y="2105"/>
              <a:ext cx="1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2400" baseline="0">
                <a:solidFill>
                  <a:schemeClr val="accent1"/>
                </a:solidFill>
                <a:latin typeface="Times New Roman" pitchFamily="18" charset="0"/>
              </a:endParaRPr>
            </a:p>
          </p:txBody>
        </p:sp>
      </p:grpSp>
      <p:sp>
        <p:nvSpPr>
          <p:cNvPr id="58" name="Content Placeholder 3"/>
          <p:cNvSpPr txBox="1">
            <a:spLocks/>
          </p:cNvSpPr>
          <p:nvPr/>
        </p:nvSpPr>
        <p:spPr bwMode="auto">
          <a:xfrm>
            <a:off x="152400" y="6172200"/>
            <a:ext cx="396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fr-CH" sz="2000" kern="0" baseline="0" dirty="0" err="1">
                <a:latin typeface="+mn-lt"/>
              </a:rPr>
              <a:t>Example</a:t>
            </a:r>
            <a:r>
              <a:rPr lang="fr-CH" sz="2000" kern="0" baseline="0" dirty="0">
                <a:latin typeface="+mn-lt"/>
              </a:rPr>
              <a:t> in the Internet: </a:t>
            </a:r>
            <a:r>
              <a:rPr lang="fr-CH" sz="2000" kern="0" baseline="0" dirty="0" err="1">
                <a:latin typeface="+mn-lt"/>
              </a:rPr>
              <a:t>viruses</a:t>
            </a:r>
            <a:endParaRPr lang="fr-CH" sz="2000" kern="0" baseline="0" dirty="0">
              <a:latin typeface="+mn-lt"/>
            </a:endParaRPr>
          </a:p>
        </p:txBody>
      </p:sp>
      <p:sp>
        <p:nvSpPr>
          <p:cNvPr id="59" name="Content Placeholder 3"/>
          <p:cNvSpPr txBox="1">
            <a:spLocks/>
          </p:cNvSpPr>
          <p:nvPr/>
        </p:nvSpPr>
        <p:spPr bwMode="auto">
          <a:xfrm>
            <a:off x="5181600" y="5562600"/>
            <a:ext cx="365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fr-CH" sz="2000" kern="0" baseline="0" dirty="0" err="1">
                <a:latin typeface="+mn-lt"/>
              </a:rPr>
              <a:t>Example</a:t>
            </a:r>
            <a:r>
              <a:rPr lang="fr-CH" sz="2000" kern="0" baseline="0" dirty="0">
                <a:latin typeface="+mn-lt"/>
              </a:rPr>
              <a:t> in the Internet: spam</a:t>
            </a:r>
          </a:p>
        </p:txBody>
      </p:sp>
      <p:sp>
        <p:nvSpPr>
          <p:cNvPr id="54" name="Content Placeholder 3"/>
          <p:cNvSpPr txBox="1">
            <a:spLocks/>
          </p:cNvSpPr>
          <p:nvPr/>
        </p:nvSpPr>
        <p:spPr bwMode="auto">
          <a:xfrm>
            <a:off x="4953000" y="4191000"/>
            <a:ext cx="419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fr-CH" sz="2000" kern="0" baseline="0" dirty="0">
                <a:latin typeface="+mn-lt"/>
              </a:rPr>
              <a:t>Power </a:t>
            </a:r>
            <a:r>
              <a:rPr lang="fr-CH" sz="2000" kern="0" baseline="0" dirty="0" err="1">
                <a:latin typeface="+mn-lt"/>
              </a:rPr>
              <a:t>games</a:t>
            </a:r>
            <a:r>
              <a:rPr lang="fr-CH" sz="2000" kern="0" baseline="0" dirty="0">
                <a:latin typeface="+mn-lt"/>
              </a:rPr>
              <a:t> in </a:t>
            </a:r>
            <a:r>
              <a:rPr lang="fr-CH" sz="2000" kern="0" baseline="0" dirty="0" err="1">
                <a:latin typeface="+mn-lt"/>
              </a:rPr>
              <a:t>shared</a:t>
            </a:r>
            <a:r>
              <a:rPr lang="fr-CH" sz="2000" kern="0" baseline="0" dirty="0">
                <a:latin typeface="+mn-lt"/>
              </a:rPr>
              <a:t> </a:t>
            </a:r>
            <a:r>
              <a:rPr lang="fr-CH" sz="2000" kern="0" baseline="0" dirty="0" err="1">
                <a:latin typeface="+mn-lt"/>
              </a:rPr>
              <a:t>spectrum</a:t>
            </a:r>
            <a:endParaRPr lang="fr-CH" sz="2000" kern="0" baseline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fr-CH" sz="2000" kern="0" baseline="0" dirty="0">
                <a:latin typeface="+mn-lt"/>
              </a:rPr>
              <a:t>(or </a:t>
            </a:r>
            <a:r>
              <a:rPr lang="fr-CH" sz="2000" kern="0" baseline="0" dirty="0" err="1">
                <a:latin typeface="+mn-lt"/>
              </a:rPr>
              <a:t>between</a:t>
            </a:r>
            <a:r>
              <a:rPr lang="fr-CH" sz="2000" kern="0" baseline="0" dirty="0">
                <a:latin typeface="+mn-lt"/>
              </a:rPr>
              <a:t> cognitive radios)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35" grpId="0" animBg="1"/>
      <p:bldP spid="58" grpId="0"/>
      <p:bldP spid="59" grpId="0"/>
      <p:bldP spid="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Malice Vs Selfishness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H" smtClean="0"/>
              <a:t>Security/crypto</a:t>
            </a:r>
          </a:p>
          <a:p>
            <a:pPr lvl="1"/>
            <a:r>
              <a:rPr lang="fr-CH" smtClean="0"/>
              <a:t>Manichean world</a:t>
            </a:r>
          </a:p>
          <a:p>
            <a:pPr lvl="1"/>
            <a:r>
              <a:rPr lang="fr-CH" smtClean="0"/>
              <a:t>Some parties are trusted, some not</a:t>
            </a:r>
          </a:p>
          <a:p>
            <a:pPr lvl="1"/>
            <a:r>
              <a:rPr lang="fr-CH" smtClean="0"/>
              <a:t>Attacker’s behavior is arbitrary</a:t>
            </a:r>
          </a:p>
          <a:p>
            <a:pPr lvl="1"/>
            <a:r>
              <a:rPr lang="fr-CH" smtClean="0"/>
              <a:t>Attacker’s model (e.g., Dolev-Yao)</a:t>
            </a:r>
          </a:p>
          <a:p>
            <a:pPr lvl="1"/>
            <a:r>
              <a:rPr lang="fr-CH" smtClean="0"/>
              <a:t>Strength of the attacker </a:t>
            </a:r>
          </a:p>
        </p:txBody>
      </p:sp>
      <p:sp>
        <p:nvSpPr>
          <p:cNvPr id="3277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H" smtClean="0"/>
              <a:t>Game theory</a:t>
            </a:r>
          </a:p>
          <a:p>
            <a:pPr lvl="1"/>
            <a:r>
              <a:rPr lang="fr-CH" smtClean="0"/>
              <a:t>All players are selfish</a:t>
            </a:r>
          </a:p>
          <a:p>
            <a:pPr lvl="1"/>
            <a:r>
              <a:rPr lang="fr-CH" smtClean="0"/>
              <a:t>Payoff / Utility function</a:t>
            </a:r>
          </a:p>
          <a:p>
            <a:pPr lvl="1"/>
            <a:r>
              <a:rPr lang="fr-CH" smtClean="0"/>
              <a:t>Strategy space</a:t>
            </a:r>
          </a:p>
          <a:p>
            <a:pPr lvl="1"/>
            <a:r>
              <a:rPr lang="fr-CH" smtClean="0"/>
              <a:t>Information</a:t>
            </a:r>
          </a:p>
          <a:p>
            <a:pPr lvl="1"/>
            <a:r>
              <a:rPr lang="fr-CH" smtClean="0"/>
              <a:t>Agreements</a:t>
            </a:r>
          </a:p>
          <a:p>
            <a:pPr lvl="1"/>
            <a:r>
              <a:rPr lang="fr-CH" smtClean="0"/>
              <a:t>Solution of the game</a:t>
            </a:r>
          </a:p>
          <a:p>
            <a:pPr lvl="1"/>
            <a:r>
              <a:rPr lang="fr-CH" smtClean="0"/>
              <a:t>Mechanism design</a:t>
            </a:r>
          </a:p>
          <a:p>
            <a:pPr lvl="1"/>
            <a:endParaRPr lang="fr-CH" smtClean="0"/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007DBEB-2EE8-40FF-8D9D-6C374C4882FD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9DBFB5B-ECF6-41D5-BCE9-19EA87F33519}" type="slidenum">
              <a:rPr lang="en-US" baseline="0" smtClean="0"/>
              <a:pPr/>
              <a:t>23</a:t>
            </a:fld>
            <a:endParaRPr lang="en-US" baseline="0" smtClean="0"/>
          </a:p>
        </p:txBody>
      </p:sp>
      <p:sp>
        <p:nvSpPr>
          <p:cNvPr id="5222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Who is malicious? Who is selfish?</a:t>
            </a:r>
          </a:p>
        </p:txBody>
      </p:sp>
      <p:sp>
        <p:nvSpPr>
          <p:cNvPr id="52228" name="Text Box 5"/>
          <p:cNvSpPr txBox="1">
            <a:spLocks noChangeArrowheads="1"/>
          </p:cNvSpPr>
          <p:nvPr/>
        </p:nvSpPr>
        <p:spPr bwMode="auto">
          <a:xfrm>
            <a:off x="457200" y="5943600"/>
            <a:ext cx="669607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aseline="0">
                <a:sym typeface="Wingdings" pitchFamily="2" charset="2"/>
              </a:rPr>
              <a:t>There is no watertight boundary between malice and selfishness</a:t>
            </a:r>
          </a:p>
          <a:p>
            <a:r>
              <a:rPr lang="en-US" baseline="0">
                <a:sym typeface="Wingdings" pitchFamily="2" charset="2"/>
              </a:rPr>
              <a:t> Both security </a:t>
            </a:r>
            <a:r>
              <a:rPr lang="en-US" b="1" baseline="0">
                <a:sym typeface="Wingdings" pitchFamily="2" charset="2"/>
              </a:rPr>
              <a:t>and</a:t>
            </a:r>
            <a:r>
              <a:rPr lang="en-US" baseline="0">
                <a:sym typeface="Wingdings" pitchFamily="2" charset="2"/>
              </a:rPr>
              <a:t> game theory approaches can be useful </a:t>
            </a:r>
            <a:endParaRPr lang="en-US" baseline="0"/>
          </a:p>
        </p:txBody>
      </p:sp>
      <p:pic>
        <p:nvPicPr>
          <p:cNvPr id="52229" name="Picture 6" descr="j01390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990600" cy="9493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8" descr="Gangs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3962400"/>
            <a:ext cx="9779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12" descr="thespystore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90600"/>
            <a:ext cx="7985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13" descr="mafios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2400300"/>
            <a:ext cx="9429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Picture 14" descr="imag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09800"/>
            <a:ext cx="10683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4" name="Text Box 17"/>
          <p:cNvSpPr txBox="1">
            <a:spLocks noChangeArrowheads="1"/>
          </p:cNvSpPr>
          <p:nvPr/>
        </p:nvSpPr>
        <p:spPr bwMode="auto">
          <a:xfrm>
            <a:off x="1676400" y="1219200"/>
            <a:ext cx="288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aseline="0"/>
              <a:t>Harm everyone: viruses,…</a:t>
            </a:r>
          </a:p>
        </p:txBody>
      </p:sp>
      <p:sp>
        <p:nvSpPr>
          <p:cNvPr id="52235" name="Text Box 18"/>
          <p:cNvSpPr txBox="1">
            <a:spLocks noChangeArrowheads="1"/>
          </p:cNvSpPr>
          <p:nvPr/>
        </p:nvSpPr>
        <p:spPr bwMode="auto">
          <a:xfrm>
            <a:off x="2057400" y="2909888"/>
            <a:ext cx="2559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aseline="0"/>
              <a:t>Selective harm: DoS,…</a:t>
            </a:r>
          </a:p>
        </p:txBody>
      </p:sp>
      <p:sp>
        <p:nvSpPr>
          <p:cNvPr id="52236" name="Text Box 19"/>
          <p:cNvSpPr txBox="1">
            <a:spLocks noChangeArrowheads="1"/>
          </p:cNvSpPr>
          <p:nvPr/>
        </p:nvSpPr>
        <p:spPr bwMode="auto">
          <a:xfrm>
            <a:off x="6308725" y="2909888"/>
            <a:ext cx="1174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aseline="0"/>
              <a:t>Spammer</a:t>
            </a:r>
          </a:p>
        </p:txBody>
      </p:sp>
      <p:sp>
        <p:nvSpPr>
          <p:cNvPr id="52237" name="Text Box 20"/>
          <p:cNvSpPr txBox="1">
            <a:spLocks noChangeArrowheads="1"/>
          </p:cNvSpPr>
          <p:nvPr/>
        </p:nvSpPr>
        <p:spPr bwMode="auto">
          <a:xfrm>
            <a:off x="2368550" y="4189413"/>
            <a:ext cx="18859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aseline="0"/>
              <a:t>Cyber-gangster:</a:t>
            </a:r>
          </a:p>
          <a:p>
            <a:r>
              <a:rPr lang="en-US" baseline="0"/>
              <a:t>phishing attacks,</a:t>
            </a:r>
          </a:p>
          <a:p>
            <a:r>
              <a:rPr lang="en-US" baseline="0"/>
              <a:t>trojan horses,…</a:t>
            </a:r>
          </a:p>
        </p:txBody>
      </p:sp>
      <p:sp>
        <p:nvSpPr>
          <p:cNvPr id="52238" name="Text Box 21"/>
          <p:cNvSpPr txBox="1">
            <a:spLocks noChangeArrowheads="1"/>
          </p:cNvSpPr>
          <p:nvPr/>
        </p:nvSpPr>
        <p:spPr bwMode="auto">
          <a:xfrm>
            <a:off x="6096000" y="1295400"/>
            <a:ext cx="1301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aseline="0"/>
              <a:t>Big brother</a:t>
            </a:r>
          </a:p>
        </p:txBody>
      </p:sp>
      <p:grpSp>
        <p:nvGrpSpPr>
          <p:cNvPr id="52239" name="Group 48"/>
          <p:cNvGrpSpPr>
            <a:grpSpLocks/>
          </p:cNvGrpSpPr>
          <p:nvPr/>
        </p:nvGrpSpPr>
        <p:grpSpPr bwMode="auto">
          <a:xfrm>
            <a:off x="5867400" y="3684588"/>
            <a:ext cx="557213" cy="1420812"/>
            <a:chOff x="3075" y="2304"/>
            <a:chExt cx="351" cy="895"/>
          </a:xfrm>
        </p:grpSpPr>
        <p:sp>
          <p:nvSpPr>
            <p:cNvPr id="52246" name="Freeform 23"/>
            <p:cNvSpPr>
              <a:spLocks noChangeAspect="1"/>
            </p:cNvSpPr>
            <p:nvPr/>
          </p:nvSpPr>
          <p:spPr bwMode="auto">
            <a:xfrm flipH="1">
              <a:off x="3292" y="2476"/>
              <a:ext cx="43" cy="80"/>
            </a:xfrm>
            <a:custGeom>
              <a:avLst/>
              <a:gdLst>
                <a:gd name="T0" fmla="*/ 20 w 22"/>
                <a:gd name="T1" fmla="*/ 33 h 34"/>
                <a:gd name="T2" fmla="*/ 45 w 22"/>
                <a:gd name="T3" fmla="*/ 0 h 34"/>
                <a:gd name="T4" fmla="*/ 72 w 22"/>
                <a:gd name="T5" fmla="*/ 33 h 34"/>
                <a:gd name="T6" fmla="*/ 84 w 22"/>
                <a:gd name="T7" fmla="*/ 144 h 34"/>
                <a:gd name="T8" fmla="*/ 45 w 22"/>
                <a:gd name="T9" fmla="*/ 188 h 34"/>
                <a:gd name="T10" fmla="*/ 0 w 22"/>
                <a:gd name="T11" fmla="*/ 144 h 34"/>
                <a:gd name="T12" fmla="*/ 20 w 22"/>
                <a:gd name="T13" fmla="*/ 33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34"/>
                <a:gd name="T23" fmla="*/ 22 w 22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34">
                  <a:moveTo>
                    <a:pt x="5" y="6"/>
                  </a:moveTo>
                  <a:lnTo>
                    <a:pt x="12" y="0"/>
                  </a:lnTo>
                  <a:lnTo>
                    <a:pt x="19" y="6"/>
                  </a:lnTo>
                  <a:lnTo>
                    <a:pt x="22" y="26"/>
                  </a:lnTo>
                  <a:lnTo>
                    <a:pt x="12" y="34"/>
                  </a:lnTo>
                  <a:lnTo>
                    <a:pt x="0" y="2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7" name="Freeform 24"/>
            <p:cNvSpPr>
              <a:spLocks noChangeAspect="1"/>
            </p:cNvSpPr>
            <p:nvPr/>
          </p:nvSpPr>
          <p:spPr bwMode="auto">
            <a:xfrm flipH="1">
              <a:off x="3201" y="3075"/>
              <a:ext cx="225" cy="61"/>
            </a:xfrm>
            <a:custGeom>
              <a:avLst/>
              <a:gdLst>
                <a:gd name="T0" fmla="*/ 0 w 114"/>
                <a:gd name="T1" fmla="*/ 143 h 26"/>
                <a:gd name="T2" fmla="*/ 225 w 114"/>
                <a:gd name="T3" fmla="*/ 0 h 26"/>
                <a:gd name="T4" fmla="*/ 444 w 114"/>
                <a:gd name="T5" fmla="*/ 143 h 26"/>
                <a:gd name="T6" fmla="*/ 0 60000 65536"/>
                <a:gd name="T7" fmla="*/ 0 60000 65536"/>
                <a:gd name="T8" fmla="*/ 0 60000 65536"/>
                <a:gd name="T9" fmla="*/ 0 w 114"/>
                <a:gd name="T10" fmla="*/ 0 h 26"/>
                <a:gd name="T11" fmla="*/ 114 w 114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4" h="26">
                  <a:moveTo>
                    <a:pt x="0" y="26"/>
                  </a:moveTo>
                  <a:lnTo>
                    <a:pt x="58" y="0"/>
                  </a:lnTo>
                  <a:lnTo>
                    <a:pt x="114" y="26"/>
                  </a:lnTo>
                </a:path>
              </a:pathLst>
            </a:custGeom>
            <a:solidFill>
              <a:schemeClr val="accent1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8" name="Freeform 25"/>
            <p:cNvSpPr>
              <a:spLocks noChangeAspect="1"/>
            </p:cNvSpPr>
            <p:nvPr/>
          </p:nvSpPr>
          <p:spPr bwMode="auto">
            <a:xfrm flipH="1">
              <a:off x="3201" y="2444"/>
              <a:ext cx="225" cy="755"/>
            </a:xfrm>
            <a:custGeom>
              <a:avLst/>
              <a:gdLst>
                <a:gd name="T0" fmla="*/ 225 w 114"/>
                <a:gd name="T1" fmla="*/ 0 h 324"/>
                <a:gd name="T2" fmla="*/ 225 w 114"/>
                <a:gd name="T3" fmla="*/ 1759 h 324"/>
                <a:gd name="T4" fmla="*/ 0 w 114"/>
                <a:gd name="T5" fmla="*/ 1613 h 324"/>
                <a:gd name="T6" fmla="*/ 225 w 114"/>
                <a:gd name="T7" fmla="*/ 0 h 324"/>
                <a:gd name="T8" fmla="*/ 444 w 114"/>
                <a:gd name="T9" fmla="*/ 1613 h 324"/>
                <a:gd name="T10" fmla="*/ 225 w 114"/>
                <a:gd name="T11" fmla="*/ 1759 h 3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4"/>
                <a:gd name="T19" fmla="*/ 0 h 324"/>
                <a:gd name="T20" fmla="*/ 114 w 114"/>
                <a:gd name="T21" fmla="*/ 324 h 3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4" h="324">
                  <a:moveTo>
                    <a:pt x="58" y="0"/>
                  </a:moveTo>
                  <a:lnTo>
                    <a:pt x="58" y="324"/>
                  </a:lnTo>
                  <a:lnTo>
                    <a:pt x="0" y="297"/>
                  </a:lnTo>
                  <a:lnTo>
                    <a:pt x="58" y="0"/>
                  </a:lnTo>
                  <a:lnTo>
                    <a:pt x="114" y="297"/>
                  </a:lnTo>
                  <a:lnTo>
                    <a:pt x="58" y="324"/>
                  </a:lnTo>
                </a:path>
              </a:pathLst>
            </a:custGeom>
            <a:solidFill>
              <a:schemeClr val="accent1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9" name="Freeform 26"/>
            <p:cNvSpPr>
              <a:spLocks noChangeAspect="1"/>
            </p:cNvSpPr>
            <p:nvPr/>
          </p:nvSpPr>
          <p:spPr bwMode="auto">
            <a:xfrm flipH="1">
              <a:off x="3284" y="2619"/>
              <a:ext cx="55" cy="16"/>
            </a:xfrm>
            <a:custGeom>
              <a:avLst/>
              <a:gdLst>
                <a:gd name="T0" fmla="*/ 0 w 28"/>
                <a:gd name="T1" fmla="*/ 0 h 7"/>
                <a:gd name="T2" fmla="*/ 55 w 28"/>
                <a:gd name="T3" fmla="*/ 37 h 7"/>
                <a:gd name="T4" fmla="*/ 108 w 28"/>
                <a:gd name="T5" fmla="*/ 0 h 7"/>
                <a:gd name="T6" fmla="*/ 0 60000 65536"/>
                <a:gd name="T7" fmla="*/ 0 60000 65536"/>
                <a:gd name="T8" fmla="*/ 0 60000 65536"/>
                <a:gd name="T9" fmla="*/ 0 w 28"/>
                <a:gd name="T10" fmla="*/ 0 h 7"/>
                <a:gd name="T11" fmla="*/ 28 w 28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7">
                  <a:moveTo>
                    <a:pt x="0" y="0"/>
                  </a:moveTo>
                  <a:lnTo>
                    <a:pt x="14" y="7"/>
                  </a:lnTo>
                  <a:lnTo>
                    <a:pt x="28" y="0"/>
                  </a:lnTo>
                </a:path>
              </a:pathLst>
            </a:custGeom>
            <a:solidFill>
              <a:schemeClr val="accent1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0" name="Freeform 27"/>
            <p:cNvSpPr>
              <a:spLocks noChangeAspect="1"/>
            </p:cNvSpPr>
            <p:nvPr/>
          </p:nvSpPr>
          <p:spPr bwMode="auto">
            <a:xfrm flipH="1">
              <a:off x="3274" y="2675"/>
              <a:ext cx="75" cy="21"/>
            </a:xfrm>
            <a:custGeom>
              <a:avLst/>
              <a:gdLst>
                <a:gd name="T0" fmla="*/ 0 w 38"/>
                <a:gd name="T1" fmla="*/ 0 h 9"/>
                <a:gd name="T2" fmla="*/ 75 w 38"/>
                <a:gd name="T3" fmla="*/ 49 h 9"/>
                <a:gd name="T4" fmla="*/ 148 w 38"/>
                <a:gd name="T5" fmla="*/ 0 h 9"/>
                <a:gd name="T6" fmla="*/ 0 60000 65536"/>
                <a:gd name="T7" fmla="*/ 0 60000 65536"/>
                <a:gd name="T8" fmla="*/ 0 60000 65536"/>
                <a:gd name="T9" fmla="*/ 0 w 38"/>
                <a:gd name="T10" fmla="*/ 0 h 9"/>
                <a:gd name="T11" fmla="*/ 38 w 38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" h="9">
                  <a:moveTo>
                    <a:pt x="0" y="0"/>
                  </a:moveTo>
                  <a:lnTo>
                    <a:pt x="19" y="9"/>
                  </a:lnTo>
                  <a:lnTo>
                    <a:pt x="38" y="0"/>
                  </a:lnTo>
                </a:path>
              </a:pathLst>
            </a:custGeom>
            <a:solidFill>
              <a:schemeClr val="accent1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1" name="Freeform 28"/>
            <p:cNvSpPr>
              <a:spLocks noChangeAspect="1"/>
            </p:cNvSpPr>
            <p:nvPr/>
          </p:nvSpPr>
          <p:spPr bwMode="auto">
            <a:xfrm flipH="1">
              <a:off x="3266" y="2733"/>
              <a:ext cx="95" cy="28"/>
            </a:xfrm>
            <a:custGeom>
              <a:avLst/>
              <a:gdLst>
                <a:gd name="T0" fmla="*/ 0 w 48"/>
                <a:gd name="T1" fmla="*/ 0 h 12"/>
                <a:gd name="T2" fmla="*/ 97 w 48"/>
                <a:gd name="T3" fmla="*/ 65 h 12"/>
                <a:gd name="T4" fmla="*/ 188 w 48"/>
                <a:gd name="T5" fmla="*/ 0 h 12"/>
                <a:gd name="T6" fmla="*/ 0 60000 65536"/>
                <a:gd name="T7" fmla="*/ 0 60000 65536"/>
                <a:gd name="T8" fmla="*/ 0 60000 65536"/>
                <a:gd name="T9" fmla="*/ 0 w 48"/>
                <a:gd name="T10" fmla="*/ 0 h 12"/>
                <a:gd name="T11" fmla="*/ 48 w 48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12">
                  <a:moveTo>
                    <a:pt x="0" y="0"/>
                  </a:moveTo>
                  <a:lnTo>
                    <a:pt x="25" y="12"/>
                  </a:lnTo>
                  <a:lnTo>
                    <a:pt x="48" y="0"/>
                  </a:lnTo>
                </a:path>
              </a:pathLst>
            </a:custGeom>
            <a:solidFill>
              <a:schemeClr val="accent1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2" name="Freeform 29"/>
            <p:cNvSpPr>
              <a:spLocks noChangeAspect="1"/>
            </p:cNvSpPr>
            <p:nvPr/>
          </p:nvSpPr>
          <p:spPr bwMode="auto">
            <a:xfrm flipH="1">
              <a:off x="3259" y="2789"/>
              <a:ext cx="110" cy="35"/>
            </a:xfrm>
            <a:custGeom>
              <a:avLst/>
              <a:gdLst>
                <a:gd name="T0" fmla="*/ 0 w 56"/>
                <a:gd name="T1" fmla="*/ 0 h 15"/>
                <a:gd name="T2" fmla="*/ 112 w 56"/>
                <a:gd name="T3" fmla="*/ 82 h 15"/>
                <a:gd name="T4" fmla="*/ 216 w 56"/>
                <a:gd name="T5" fmla="*/ 0 h 15"/>
                <a:gd name="T6" fmla="*/ 0 60000 65536"/>
                <a:gd name="T7" fmla="*/ 0 60000 65536"/>
                <a:gd name="T8" fmla="*/ 0 60000 65536"/>
                <a:gd name="T9" fmla="*/ 0 w 56"/>
                <a:gd name="T10" fmla="*/ 0 h 15"/>
                <a:gd name="T11" fmla="*/ 56 w 56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15">
                  <a:moveTo>
                    <a:pt x="0" y="0"/>
                  </a:moveTo>
                  <a:lnTo>
                    <a:pt x="29" y="15"/>
                  </a:lnTo>
                  <a:lnTo>
                    <a:pt x="56" y="0"/>
                  </a:lnTo>
                </a:path>
              </a:pathLst>
            </a:custGeom>
            <a:solidFill>
              <a:schemeClr val="accent1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3" name="Freeform 30"/>
            <p:cNvSpPr>
              <a:spLocks noChangeAspect="1"/>
            </p:cNvSpPr>
            <p:nvPr/>
          </p:nvSpPr>
          <p:spPr bwMode="auto">
            <a:xfrm flipH="1">
              <a:off x="3247" y="2849"/>
              <a:ext cx="130" cy="35"/>
            </a:xfrm>
            <a:custGeom>
              <a:avLst/>
              <a:gdLst>
                <a:gd name="T0" fmla="*/ 0 w 66"/>
                <a:gd name="T1" fmla="*/ 0 h 15"/>
                <a:gd name="T2" fmla="*/ 128 w 66"/>
                <a:gd name="T3" fmla="*/ 82 h 15"/>
                <a:gd name="T4" fmla="*/ 256 w 66"/>
                <a:gd name="T5" fmla="*/ 0 h 15"/>
                <a:gd name="T6" fmla="*/ 0 60000 65536"/>
                <a:gd name="T7" fmla="*/ 0 60000 65536"/>
                <a:gd name="T8" fmla="*/ 0 60000 65536"/>
                <a:gd name="T9" fmla="*/ 0 w 66"/>
                <a:gd name="T10" fmla="*/ 0 h 15"/>
                <a:gd name="T11" fmla="*/ 66 w 66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6" h="15">
                  <a:moveTo>
                    <a:pt x="0" y="0"/>
                  </a:moveTo>
                  <a:lnTo>
                    <a:pt x="33" y="15"/>
                  </a:lnTo>
                  <a:lnTo>
                    <a:pt x="66" y="0"/>
                  </a:lnTo>
                </a:path>
              </a:pathLst>
            </a:custGeom>
            <a:solidFill>
              <a:schemeClr val="accent1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4" name="Freeform 31"/>
            <p:cNvSpPr>
              <a:spLocks noChangeAspect="1"/>
            </p:cNvSpPr>
            <p:nvPr/>
          </p:nvSpPr>
          <p:spPr bwMode="auto">
            <a:xfrm flipH="1">
              <a:off x="3239" y="2903"/>
              <a:ext cx="148" cy="44"/>
            </a:xfrm>
            <a:custGeom>
              <a:avLst/>
              <a:gdLst>
                <a:gd name="T0" fmla="*/ 0 w 75"/>
                <a:gd name="T1" fmla="*/ 12 h 19"/>
                <a:gd name="T2" fmla="*/ 148 w 75"/>
                <a:gd name="T3" fmla="*/ 102 h 19"/>
                <a:gd name="T4" fmla="*/ 292 w 75"/>
                <a:gd name="T5" fmla="*/ 0 h 19"/>
                <a:gd name="T6" fmla="*/ 0 60000 65536"/>
                <a:gd name="T7" fmla="*/ 0 60000 65536"/>
                <a:gd name="T8" fmla="*/ 0 60000 65536"/>
                <a:gd name="T9" fmla="*/ 0 w 75"/>
                <a:gd name="T10" fmla="*/ 0 h 19"/>
                <a:gd name="T11" fmla="*/ 75 w 75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" h="19">
                  <a:moveTo>
                    <a:pt x="0" y="2"/>
                  </a:moveTo>
                  <a:lnTo>
                    <a:pt x="38" y="19"/>
                  </a:lnTo>
                  <a:lnTo>
                    <a:pt x="75" y="0"/>
                  </a:lnTo>
                </a:path>
              </a:pathLst>
            </a:custGeom>
            <a:solidFill>
              <a:schemeClr val="accent1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5" name="Freeform 32"/>
            <p:cNvSpPr>
              <a:spLocks noChangeAspect="1"/>
            </p:cNvSpPr>
            <p:nvPr/>
          </p:nvSpPr>
          <p:spPr bwMode="auto">
            <a:xfrm flipH="1">
              <a:off x="3211" y="2964"/>
              <a:ext cx="168" cy="49"/>
            </a:xfrm>
            <a:custGeom>
              <a:avLst/>
              <a:gdLst>
                <a:gd name="T0" fmla="*/ 0 w 85"/>
                <a:gd name="T1" fmla="*/ 0 h 21"/>
                <a:gd name="T2" fmla="*/ 168 w 85"/>
                <a:gd name="T3" fmla="*/ 114 h 21"/>
                <a:gd name="T4" fmla="*/ 332 w 85"/>
                <a:gd name="T5" fmla="*/ 0 h 21"/>
                <a:gd name="T6" fmla="*/ 0 60000 65536"/>
                <a:gd name="T7" fmla="*/ 0 60000 65536"/>
                <a:gd name="T8" fmla="*/ 0 60000 65536"/>
                <a:gd name="T9" fmla="*/ 0 w 85"/>
                <a:gd name="T10" fmla="*/ 0 h 21"/>
                <a:gd name="T11" fmla="*/ 85 w 85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21">
                  <a:moveTo>
                    <a:pt x="0" y="0"/>
                  </a:moveTo>
                  <a:lnTo>
                    <a:pt x="43" y="21"/>
                  </a:lnTo>
                  <a:lnTo>
                    <a:pt x="85" y="0"/>
                  </a:lnTo>
                </a:path>
              </a:pathLst>
            </a:custGeom>
            <a:solidFill>
              <a:schemeClr val="accent1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6" name="Freeform 33"/>
            <p:cNvSpPr>
              <a:spLocks noChangeAspect="1"/>
            </p:cNvSpPr>
            <p:nvPr/>
          </p:nvSpPr>
          <p:spPr bwMode="auto">
            <a:xfrm flipH="1">
              <a:off x="3217" y="3022"/>
              <a:ext cx="189" cy="53"/>
            </a:xfrm>
            <a:custGeom>
              <a:avLst/>
              <a:gdLst>
                <a:gd name="T0" fmla="*/ 0 w 96"/>
                <a:gd name="T1" fmla="*/ 0 h 23"/>
                <a:gd name="T2" fmla="*/ 187 w 96"/>
                <a:gd name="T3" fmla="*/ 122 h 23"/>
                <a:gd name="T4" fmla="*/ 372 w 96"/>
                <a:gd name="T5" fmla="*/ 0 h 23"/>
                <a:gd name="T6" fmla="*/ 0 60000 65536"/>
                <a:gd name="T7" fmla="*/ 0 60000 65536"/>
                <a:gd name="T8" fmla="*/ 0 60000 65536"/>
                <a:gd name="T9" fmla="*/ 0 w 96"/>
                <a:gd name="T10" fmla="*/ 0 h 23"/>
                <a:gd name="T11" fmla="*/ 96 w 96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3">
                  <a:moveTo>
                    <a:pt x="0" y="0"/>
                  </a:moveTo>
                  <a:lnTo>
                    <a:pt x="48" y="23"/>
                  </a:lnTo>
                  <a:lnTo>
                    <a:pt x="96" y="0"/>
                  </a:lnTo>
                </a:path>
              </a:pathLst>
            </a:custGeom>
            <a:solidFill>
              <a:schemeClr val="accent1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7" name="Freeform 34"/>
            <p:cNvSpPr>
              <a:spLocks noChangeAspect="1"/>
            </p:cNvSpPr>
            <p:nvPr/>
          </p:nvSpPr>
          <p:spPr bwMode="auto">
            <a:xfrm flipH="1">
              <a:off x="3213" y="3078"/>
              <a:ext cx="201" cy="58"/>
            </a:xfrm>
            <a:custGeom>
              <a:avLst/>
              <a:gdLst>
                <a:gd name="T0" fmla="*/ 0 w 102"/>
                <a:gd name="T1" fmla="*/ 0 h 25"/>
                <a:gd name="T2" fmla="*/ 201 w 102"/>
                <a:gd name="T3" fmla="*/ 135 h 25"/>
                <a:gd name="T4" fmla="*/ 396 w 102"/>
                <a:gd name="T5" fmla="*/ 0 h 25"/>
                <a:gd name="T6" fmla="*/ 0 60000 65536"/>
                <a:gd name="T7" fmla="*/ 0 60000 65536"/>
                <a:gd name="T8" fmla="*/ 0 60000 65536"/>
                <a:gd name="T9" fmla="*/ 0 w 102"/>
                <a:gd name="T10" fmla="*/ 0 h 25"/>
                <a:gd name="T11" fmla="*/ 102 w 102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25">
                  <a:moveTo>
                    <a:pt x="0" y="0"/>
                  </a:moveTo>
                  <a:lnTo>
                    <a:pt x="52" y="25"/>
                  </a:lnTo>
                  <a:lnTo>
                    <a:pt x="102" y="0"/>
                  </a:lnTo>
                </a:path>
              </a:pathLst>
            </a:custGeom>
            <a:solidFill>
              <a:schemeClr val="accent1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8" name="Freeform 35"/>
            <p:cNvSpPr>
              <a:spLocks noChangeAspect="1"/>
            </p:cNvSpPr>
            <p:nvPr/>
          </p:nvSpPr>
          <p:spPr bwMode="auto">
            <a:xfrm flipH="1">
              <a:off x="3339" y="2414"/>
              <a:ext cx="87" cy="30"/>
            </a:xfrm>
            <a:custGeom>
              <a:avLst/>
              <a:gdLst>
                <a:gd name="T0" fmla="*/ 172 w 44"/>
                <a:gd name="T1" fmla="*/ 69 h 13"/>
                <a:gd name="T2" fmla="*/ 59 w 44"/>
                <a:gd name="T3" fmla="*/ 65 h 13"/>
                <a:gd name="T4" fmla="*/ 113 w 44"/>
                <a:gd name="T5" fmla="*/ 12 h 13"/>
                <a:gd name="T6" fmla="*/ 0 w 44"/>
                <a:gd name="T7" fmla="*/ 0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13"/>
                <a:gd name="T14" fmla="*/ 44 w 4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13">
                  <a:moveTo>
                    <a:pt x="44" y="13"/>
                  </a:moveTo>
                  <a:lnTo>
                    <a:pt x="15" y="12"/>
                  </a:lnTo>
                  <a:lnTo>
                    <a:pt x="29" y="2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9" name="Freeform 36"/>
            <p:cNvSpPr>
              <a:spLocks noChangeAspect="1"/>
            </p:cNvSpPr>
            <p:nvPr/>
          </p:nvSpPr>
          <p:spPr bwMode="auto">
            <a:xfrm flipH="1">
              <a:off x="3201" y="2411"/>
              <a:ext cx="97" cy="35"/>
            </a:xfrm>
            <a:custGeom>
              <a:avLst/>
              <a:gdLst>
                <a:gd name="T0" fmla="*/ 192 w 49"/>
                <a:gd name="T1" fmla="*/ 5 h 15"/>
                <a:gd name="T2" fmla="*/ 79 w 49"/>
                <a:gd name="T3" fmla="*/ 82 h 15"/>
                <a:gd name="T4" fmla="*/ 113 w 49"/>
                <a:gd name="T5" fmla="*/ 0 h 15"/>
                <a:gd name="T6" fmla="*/ 0 w 49"/>
                <a:gd name="T7" fmla="*/ 77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5"/>
                <a:gd name="T14" fmla="*/ 49 w 49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5">
                  <a:moveTo>
                    <a:pt x="49" y="1"/>
                  </a:moveTo>
                  <a:lnTo>
                    <a:pt x="20" y="15"/>
                  </a:lnTo>
                  <a:lnTo>
                    <a:pt x="29" y="0"/>
                  </a:lnTo>
                  <a:lnTo>
                    <a:pt x="0" y="14"/>
                  </a:lnTo>
                </a:path>
              </a:pathLst>
            </a:custGeom>
            <a:solidFill>
              <a:schemeClr val="accent1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60" name="Freeform 37"/>
            <p:cNvSpPr>
              <a:spLocks noChangeAspect="1"/>
            </p:cNvSpPr>
            <p:nvPr/>
          </p:nvSpPr>
          <p:spPr bwMode="auto">
            <a:xfrm flipH="1">
              <a:off x="3298" y="2304"/>
              <a:ext cx="28" cy="126"/>
            </a:xfrm>
            <a:custGeom>
              <a:avLst/>
              <a:gdLst>
                <a:gd name="T0" fmla="*/ 28 w 14"/>
                <a:gd name="T1" fmla="*/ 294 h 54"/>
                <a:gd name="T2" fmla="*/ 0 w 14"/>
                <a:gd name="T3" fmla="*/ 110 h 54"/>
                <a:gd name="T4" fmla="*/ 56 w 14"/>
                <a:gd name="T5" fmla="*/ 184 h 54"/>
                <a:gd name="T6" fmla="*/ 28 w 14"/>
                <a:gd name="T7" fmla="*/ 0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54"/>
                <a:gd name="T14" fmla="*/ 14 w 14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54">
                  <a:moveTo>
                    <a:pt x="7" y="54"/>
                  </a:moveTo>
                  <a:lnTo>
                    <a:pt x="0" y="20"/>
                  </a:lnTo>
                  <a:lnTo>
                    <a:pt x="14" y="34"/>
                  </a:lnTo>
                  <a:lnTo>
                    <a:pt x="7" y="0"/>
                  </a:lnTo>
                </a:path>
              </a:pathLst>
            </a:custGeom>
            <a:solidFill>
              <a:schemeClr val="accent1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61" name="Freeform 38"/>
            <p:cNvSpPr>
              <a:spLocks noChangeAspect="1" noEditPoints="1"/>
            </p:cNvSpPr>
            <p:nvPr/>
          </p:nvSpPr>
          <p:spPr bwMode="auto">
            <a:xfrm flipH="1">
              <a:off x="3075" y="2968"/>
              <a:ext cx="148" cy="229"/>
            </a:xfrm>
            <a:custGeom>
              <a:avLst/>
              <a:gdLst>
                <a:gd name="T0" fmla="*/ 0 w 75"/>
                <a:gd name="T1" fmla="*/ 535 h 98"/>
                <a:gd name="T2" fmla="*/ 39 w 75"/>
                <a:gd name="T3" fmla="*/ 535 h 98"/>
                <a:gd name="T4" fmla="*/ 39 w 75"/>
                <a:gd name="T5" fmla="*/ 0 h 98"/>
                <a:gd name="T6" fmla="*/ 0 w 75"/>
                <a:gd name="T7" fmla="*/ 0 h 98"/>
                <a:gd name="T8" fmla="*/ 0 w 75"/>
                <a:gd name="T9" fmla="*/ 535 h 98"/>
                <a:gd name="T10" fmla="*/ 253 w 75"/>
                <a:gd name="T11" fmla="*/ 535 h 98"/>
                <a:gd name="T12" fmla="*/ 292 w 75"/>
                <a:gd name="T13" fmla="*/ 535 h 98"/>
                <a:gd name="T14" fmla="*/ 292 w 75"/>
                <a:gd name="T15" fmla="*/ 0 h 98"/>
                <a:gd name="T16" fmla="*/ 253 w 75"/>
                <a:gd name="T17" fmla="*/ 0 h 98"/>
                <a:gd name="T18" fmla="*/ 253 w 75"/>
                <a:gd name="T19" fmla="*/ 535 h 98"/>
                <a:gd name="T20" fmla="*/ 39 w 75"/>
                <a:gd name="T21" fmla="*/ 535 h 98"/>
                <a:gd name="T22" fmla="*/ 253 w 75"/>
                <a:gd name="T23" fmla="*/ 535 h 98"/>
                <a:gd name="T24" fmla="*/ 253 w 75"/>
                <a:gd name="T25" fmla="*/ 0 h 98"/>
                <a:gd name="T26" fmla="*/ 39 w 75"/>
                <a:gd name="T27" fmla="*/ 0 h 98"/>
                <a:gd name="T28" fmla="*/ 39 w 75"/>
                <a:gd name="T29" fmla="*/ 535 h 9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5"/>
                <a:gd name="T46" fmla="*/ 0 h 98"/>
                <a:gd name="T47" fmla="*/ 75 w 75"/>
                <a:gd name="T48" fmla="*/ 98 h 9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5" h="98">
                  <a:moveTo>
                    <a:pt x="0" y="98"/>
                  </a:moveTo>
                  <a:lnTo>
                    <a:pt x="10" y="98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8"/>
                  </a:lnTo>
                  <a:close/>
                  <a:moveTo>
                    <a:pt x="65" y="98"/>
                  </a:moveTo>
                  <a:lnTo>
                    <a:pt x="75" y="98"/>
                  </a:lnTo>
                  <a:lnTo>
                    <a:pt x="75" y="0"/>
                  </a:lnTo>
                  <a:lnTo>
                    <a:pt x="65" y="0"/>
                  </a:lnTo>
                  <a:lnTo>
                    <a:pt x="65" y="98"/>
                  </a:lnTo>
                  <a:close/>
                  <a:moveTo>
                    <a:pt x="10" y="98"/>
                  </a:moveTo>
                  <a:lnTo>
                    <a:pt x="65" y="98"/>
                  </a:lnTo>
                  <a:lnTo>
                    <a:pt x="65" y="0"/>
                  </a:lnTo>
                  <a:lnTo>
                    <a:pt x="10" y="0"/>
                  </a:lnTo>
                  <a:lnTo>
                    <a:pt x="10" y="98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62" name="Freeform 39"/>
            <p:cNvSpPr>
              <a:spLocks noChangeAspect="1" noEditPoints="1"/>
            </p:cNvSpPr>
            <p:nvPr/>
          </p:nvSpPr>
          <p:spPr bwMode="auto">
            <a:xfrm flipH="1">
              <a:off x="3095" y="3197"/>
              <a:ext cx="108" cy="2"/>
            </a:xfrm>
            <a:custGeom>
              <a:avLst/>
              <a:gdLst>
                <a:gd name="T0" fmla="*/ 0 w 55"/>
                <a:gd name="T1" fmla="*/ 4 h 1"/>
                <a:gd name="T2" fmla="*/ 16 w 55"/>
                <a:gd name="T3" fmla="*/ 4 h 1"/>
                <a:gd name="T4" fmla="*/ 16 w 55"/>
                <a:gd name="T5" fmla="*/ 0 h 1"/>
                <a:gd name="T6" fmla="*/ 0 w 55"/>
                <a:gd name="T7" fmla="*/ 0 h 1"/>
                <a:gd name="T8" fmla="*/ 0 w 55"/>
                <a:gd name="T9" fmla="*/ 4 h 1"/>
                <a:gd name="T10" fmla="*/ 192 w 55"/>
                <a:gd name="T11" fmla="*/ 4 h 1"/>
                <a:gd name="T12" fmla="*/ 212 w 55"/>
                <a:gd name="T13" fmla="*/ 4 h 1"/>
                <a:gd name="T14" fmla="*/ 212 w 55"/>
                <a:gd name="T15" fmla="*/ 0 h 1"/>
                <a:gd name="T16" fmla="*/ 192 w 55"/>
                <a:gd name="T17" fmla="*/ 0 h 1"/>
                <a:gd name="T18" fmla="*/ 192 w 55"/>
                <a:gd name="T19" fmla="*/ 4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"/>
                <a:gd name="T31" fmla="*/ 0 h 1"/>
                <a:gd name="T32" fmla="*/ 55 w 55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" h="1">
                  <a:moveTo>
                    <a:pt x="0" y="1"/>
                  </a:moveTo>
                  <a:lnTo>
                    <a:pt x="4" y="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"/>
                  </a:lnTo>
                  <a:close/>
                  <a:moveTo>
                    <a:pt x="50" y="1"/>
                  </a:moveTo>
                  <a:lnTo>
                    <a:pt x="55" y="1"/>
                  </a:lnTo>
                  <a:lnTo>
                    <a:pt x="55" y="0"/>
                  </a:lnTo>
                  <a:lnTo>
                    <a:pt x="50" y="0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63" name="Rectangle 40"/>
            <p:cNvSpPr>
              <a:spLocks noChangeAspect="1" noChangeArrowheads="1"/>
            </p:cNvSpPr>
            <p:nvPr/>
          </p:nvSpPr>
          <p:spPr bwMode="auto">
            <a:xfrm flipH="1">
              <a:off x="3107" y="2975"/>
              <a:ext cx="14" cy="19"/>
            </a:xfrm>
            <a:prstGeom prst="rect">
              <a:avLst/>
            </a:prstGeom>
            <a:solidFill>
              <a:schemeClr val="accent1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64" name="Line 41"/>
            <p:cNvSpPr>
              <a:spLocks noChangeAspect="1" noChangeShapeType="1"/>
            </p:cNvSpPr>
            <p:nvPr/>
          </p:nvSpPr>
          <p:spPr bwMode="auto">
            <a:xfrm flipH="1">
              <a:off x="3148" y="2968"/>
              <a:ext cx="2" cy="22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40" name="Rectangle 43"/>
          <p:cNvSpPr>
            <a:spLocks noChangeAspect="1" noChangeArrowheads="1"/>
          </p:cNvSpPr>
          <p:nvPr/>
        </p:nvSpPr>
        <p:spPr bwMode="auto">
          <a:xfrm flipH="1">
            <a:off x="5335588" y="5159375"/>
            <a:ext cx="0" cy="3651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GB" sz="2400" baseline="0">
              <a:solidFill>
                <a:schemeClr val="accent1"/>
              </a:solidFill>
              <a:latin typeface="Times New Roman" pitchFamily="18" charset="0"/>
            </a:endParaRPr>
          </a:p>
        </p:txBody>
      </p:sp>
      <p:grpSp>
        <p:nvGrpSpPr>
          <p:cNvPr id="52241" name="Group 44"/>
          <p:cNvGrpSpPr>
            <a:grpSpLocks/>
          </p:cNvGrpSpPr>
          <p:nvPr/>
        </p:nvGrpSpPr>
        <p:grpSpPr bwMode="auto">
          <a:xfrm>
            <a:off x="6281738" y="5486400"/>
            <a:ext cx="423862" cy="236538"/>
            <a:chOff x="3813" y="2352"/>
            <a:chExt cx="299" cy="208"/>
          </a:xfrm>
        </p:grpSpPr>
        <p:sp>
          <p:nvSpPr>
            <p:cNvPr id="52244" name="Rectangle 45"/>
            <p:cNvSpPr>
              <a:spLocks noChangeArrowheads="1"/>
            </p:cNvSpPr>
            <p:nvPr/>
          </p:nvSpPr>
          <p:spPr bwMode="auto">
            <a:xfrm>
              <a:off x="3813" y="2459"/>
              <a:ext cx="299" cy="101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2245" name="Line 46"/>
            <p:cNvSpPr>
              <a:spLocks noChangeShapeType="1"/>
            </p:cNvSpPr>
            <p:nvPr/>
          </p:nvSpPr>
          <p:spPr bwMode="auto">
            <a:xfrm flipV="1">
              <a:off x="4069" y="2352"/>
              <a:ext cx="0" cy="1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42" name="Text Box 47"/>
          <p:cNvSpPr txBox="1">
            <a:spLocks noChangeArrowheads="1"/>
          </p:cNvSpPr>
          <p:nvPr/>
        </p:nvSpPr>
        <p:spPr bwMode="auto">
          <a:xfrm>
            <a:off x="6613525" y="4357688"/>
            <a:ext cx="1847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aseline="0"/>
              <a:t>Greedy operator</a:t>
            </a:r>
          </a:p>
        </p:txBody>
      </p:sp>
      <p:sp>
        <p:nvSpPr>
          <p:cNvPr id="52243" name="Text Box 49"/>
          <p:cNvSpPr txBox="1">
            <a:spLocks noChangeArrowheads="1"/>
          </p:cNvSpPr>
          <p:nvPr/>
        </p:nvSpPr>
        <p:spPr bwMode="auto">
          <a:xfrm>
            <a:off x="6842125" y="5370513"/>
            <a:ext cx="234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aseline="0"/>
              <a:t>Selfish mobile station</a:t>
            </a:r>
          </a:p>
        </p:txBody>
      </p:sp>
    </p:spTree>
    <p:extLst>
      <p:ext uri="{BB962C8B-B14F-4D97-AF65-F5344CB8AC3E}">
        <p14:creationId xmlns:p14="http://schemas.microsoft.com/office/powerpoint/2010/main" val="156886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CH" dirty="0" smtClean="0"/>
              <a:t>Game </a:t>
            </a:r>
            <a:r>
              <a:rPr lang="fr-CH" dirty="0" err="1" smtClean="0"/>
              <a:t>Theory</a:t>
            </a:r>
            <a:r>
              <a:rPr lang="fr-CH" dirty="0" smtClean="0"/>
              <a:t> </a:t>
            </a:r>
            <a:r>
              <a:rPr lang="fr-CH" dirty="0" err="1" smtClean="0"/>
              <a:t>Applied</a:t>
            </a:r>
            <a:r>
              <a:rPr lang="fr-CH" dirty="0" smtClean="0"/>
              <a:t> to Security </a:t>
            </a:r>
            <a:r>
              <a:rPr lang="fr-CH" dirty="0" err="1" smtClean="0"/>
              <a:t>Problems</a:t>
            </a:r>
            <a:endParaRPr lang="fr-CH" dirty="0" smtClean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Security of Physical and MAC Layers</a:t>
            </a:r>
          </a:p>
          <a:p>
            <a:r>
              <a:rPr lang="fr-CH" dirty="0" err="1" smtClean="0"/>
              <a:t>Anonymity</a:t>
            </a:r>
            <a:r>
              <a:rPr lang="fr-CH" dirty="0" smtClean="0"/>
              <a:t> and </a:t>
            </a:r>
            <a:r>
              <a:rPr lang="fr-CH" dirty="0" err="1" smtClean="0"/>
              <a:t>Privacy</a:t>
            </a:r>
            <a:endParaRPr lang="en-US" dirty="0" smtClean="0"/>
          </a:p>
          <a:p>
            <a:r>
              <a:rPr lang="fr-CH" dirty="0" smtClean="0"/>
              <a:t>Intrusion </a:t>
            </a:r>
            <a:r>
              <a:rPr lang="fr-CH" dirty="0" err="1" smtClean="0"/>
              <a:t>Detection</a:t>
            </a:r>
            <a:r>
              <a:rPr lang="fr-CH" dirty="0" smtClean="0"/>
              <a:t> Systems</a:t>
            </a:r>
          </a:p>
          <a:p>
            <a:r>
              <a:rPr lang="fr-CH" dirty="0" smtClean="0"/>
              <a:t>Security </a:t>
            </a:r>
            <a:r>
              <a:rPr lang="fr-CH" dirty="0" err="1" smtClean="0"/>
              <a:t>Mechanisms</a:t>
            </a:r>
            <a:endParaRPr lang="fr-CH" dirty="0" smtClean="0"/>
          </a:p>
          <a:p>
            <a:r>
              <a:rPr lang="fr-CH" dirty="0" err="1" smtClean="0"/>
              <a:t>Cryptography</a:t>
            </a:r>
            <a:endParaRPr lang="fr-CH" dirty="0" smtClean="0"/>
          </a:p>
          <a:p>
            <a:r>
              <a:rPr lang="fr-CH" dirty="0" smtClean="0"/>
              <a:t>…</a:t>
            </a:r>
          </a:p>
          <a:p>
            <a:endParaRPr lang="fr-CH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31EEC717-0D16-4224-BCE9-F41AF2A7084E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Security of Physical and MAC Layers </a:t>
            </a:r>
          </a:p>
        </p:txBody>
      </p:sp>
      <p:sp>
        <p:nvSpPr>
          <p:cNvPr id="47107" name="TextBox 5"/>
          <p:cNvSpPr txBox="1">
            <a:spLocks noChangeArrowheads="1"/>
          </p:cNvSpPr>
          <p:nvPr/>
        </p:nvSpPr>
        <p:spPr bwMode="auto">
          <a:xfrm>
            <a:off x="0" y="6289675"/>
            <a:ext cx="91440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1200" baseline="0"/>
              <a:t>Y.E. Sagduyu, R. Berry, A. Ephremides, “</a:t>
            </a:r>
            <a:r>
              <a:rPr lang="en-US" sz="1200" b="1" baseline="0"/>
              <a:t>MAC games for distributed wireless network security with incomplete information of selfish and malicious user types</a:t>
            </a:r>
            <a:r>
              <a:rPr lang="en-US" sz="1200" baseline="0"/>
              <a:t>,” GameNets 2009.</a:t>
            </a:r>
          </a:p>
        </p:txBody>
      </p:sp>
      <p:pic>
        <p:nvPicPr>
          <p:cNvPr id="4710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200400"/>
            <a:ext cx="83185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371600"/>
            <a:ext cx="83185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10" descr="MCj0431572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2438400"/>
            <a:ext cx="720725" cy="700088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prstDash val="dash"/>
            <a:miter lim="800000"/>
            <a:headEnd/>
            <a:tailEnd/>
          </a:ln>
        </p:spPr>
      </p:pic>
      <p:pic>
        <p:nvPicPr>
          <p:cNvPr id="47111" name="Picture 8" descr="MCj0432565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24200"/>
            <a:ext cx="1009650" cy="973138"/>
          </a:xfrm>
          <a:prstGeom prst="rect">
            <a:avLst/>
          </a:prstGeom>
          <a:solidFill>
            <a:srgbClr val="FF9900">
              <a:alpha val="30196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7112" name="Picture 8" descr="MCj0432565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1371600"/>
            <a:ext cx="1009650" cy="973138"/>
          </a:xfrm>
          <a:prstGeom prst="rect">
            <a:avLst/>
          </a:prstGeom>
          <a:solidFill>
            <a:srgbClr val="FF9900">
              <a:alpha val="30196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47113" name="Text Box 12"/>
          <p:cNvSpPr txBox="1">
            <a:spLocks noChangeArrowheads="1"/>
          </p:cNvSpPr>
          <p:nvPr/>
        </p:nvSpPr>
        <p:spPr bwMode="auto">
          <a:xfrm>
            <a:off x="1447800" y="31242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baseline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47114" name="Text Box 13"/>
          <p:cNvSpPr txBox="1">
            <a:spLocks noChangeArrowheads="1"/>
          </p:cNvSpPr>
          <p:nvPr/>
        </p:nvSpPr>
        <p:spPr bwMode="auto">
          <a:xfrm>
            <a:off x="304800" y="41148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baseline="0">
                <a:solidFill>
                  <a:srgbClr val="F6DAA8"/>
                </a:solidFill>
              </a:rPr>
              <a:t>S</a:t>
            </a:r>
          </a:p>
        </p:txBody>
      </p:sp>
      <p:sp>
        <p:nvSpPr>
          <p:cNvPr id="47115" name="Text Box 14"/>
          <p:cNvSpPr txBox="1">
            <a:spLocks noChangeArrowheads="1"/>
          </p:cNvSpPr>
          <p:nvPr/>
        </p:nvSpPr>
        <p:spPr bwMode="auto">
          <a:xfrm>
            <a:off x="838200" y="9906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baseline="0">
                <a:solidFill>
                  <a:srgbClr val="F6DAA8"/>
                </a:solidFill>
              </a:rPr>
              <a:t>S</a:t>
            </a:r>
          </a:p>
        </p:txBody>
      </p:sp>
      <p:sp>
        <p:nvSpPr>
          <p:cNvPr id="47116" name="Text Box 15"/>
          <p:cNvSpPr txBox="1">
            <a:spLocks noChangeArrowheads="1"/>
          </p:cNvSpPr>
          <p:nvPr/>
        </p:nvSpPr>
        <p:spPr bwMode="auto">
          <a:xfrm>
            <a:off x="1752600" y="990600"/>
            <a:ext cx="47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baseline="0">
                <a:solidFill>
                  <a:schemeClr val="folHlink"/>
                </a:solidFill>
              </a:rPr>
              <a:t>W</a:t>
            </a:r>
          </a:p>
        </p:txBody>
      </p:sp>
      <p:sp>
        <p:nvSpPr>
          <p:cNvPr id="47117" name="Text Box 16"/>
          <p:cNvSpPr txBox="1">
            <a:spLocks noChangeArrowheads="1"/>
          </p:cNvSpPr>
          <p:nvPr/>
        </p:nvSpPr>
        <p:spPr bwMode="auto">
          <a:xfrm>
            <a:off x="1828800" y="3810000"/>
            <a:ext cx="47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baseline="0">
                <a:solidFill>
                  <a:schemeClr val="folHlink"/>
                </a:solidFill>
              </a:rPr>
              <a:t>W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752600" y="1371600"/>
            <a:ext cx="7123113" cy="4837113"/>
            <a:chOff x="1104" y="864"/>
            <a:chExt cx="4487" cy="3047"/>
          </a:xfrm>
        </p:grpSpPr>
        <p:sp>
          <p:nvSpPr>
            <p:cNvPr id="47119" name="Text Box 17"/>
            <p:cNvSpPr txBox="1">
              <a:spLocks noChangeArrowheads="1"/>
            </p:cNvSpPr>
            <p:nvPr/>
          </p:nvSpPr>
          <p:spPr bwMode="auto">
            <a:xfrm>
              <a:off x="1716" y="864"/>
              <a:ext cx="3875" cy="2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b="1" baseline="0" dirty="0"/>
                <a:t>Players (</a:t>
              </a:r>
              <a:r>
                <a:rPr lang="en-US" baseline="0" dirty="0"/>
                <a:t>Ad hoc or Infrastructure mode</a:t>
              </a:r>
              <a:r>
                <a:rPr lang="en-US" b="1" baseline="0" dirty="0"/>
                <a:t>):</a:t>
              </a:r>
              <a:r>
                <a:rPr lang="en-US" baseline="0" dirty="0"/>
                <a:t> </a:t>
              </a:r>
            </a:p>
            <a:p>
              <a:pPr marL="342900" indent="-342900">
                <a:buFontTx/>
                <a:buAutoNum type="arabicPeriod"/>
              </a:pPr>
              <a:r>
                <a:rPr lang="en-US" baseline="0" dirty="0"/>
                <a:t>Well-behaved (W) wireless modes</a:t>
              </a:r>
            </a:p>
            <a:p>
              <a:pPr marL="342900" indent="-342900">
                <a:buFontTx/>
                <a:buAutoNum type="arabicPeriod"/>
              </a:pPr>
              <a:r>
                <a:rPr lang="en-US" baseline="0" dirty="0"/>
                <a:t>Selfish (S) - higher access probability</a:t>
              </a:r>
            </a:p>
            <a:p>
              <a:pPr marL="342900" indent="-342900">
                <a:buFontTx/>
                <a:buAutoNum type="arabicPeriod"/>
              </a:pPr>
              <a:r>
                <a:rPr lang="en-US" baseline="0" dirty="0"/>
                <a:t>Malicious (M) - jams other nodes (</a:t>
              </a:r>
              <a:r>
                <a:rPr lang="en-US" baseline="0" dirty="0" err="1"/>
                <a:t>DoS</a:t>
              </a:r>
              <a:r>
                <a:rPr lang="en-US" baseline="0" dirty="0"/>
                <a:t>)</a:t>
              </a:r>
              <a:br>
                <a:rPr lang="en-US" baseline="0" dirty="0"/>
              </a:br>
              <a:endParaRPr lang="en-US" b="1" baseline="0" dirty="0"/>
            </a:p>
            <a:p>
              <a:pPr marL="342900" indent="-342900"/>
              <a:r>
                <a:rPr lang="en-US" b="1" baseline="0" dirty="0"/>
                <a:t>Objective:</a:t>
              </a:r>
              <a:r>
                <a:rPr lang="en-US" baseline="0" dirty="0"/>
                <a:t> Find the optimum strategy against M and S nodes</a:t>
              </a:r>
            </a:p>
            <a:p>
              <a:pPr marL="342900" indent="-342900"/>
              <a:endParaRPr lang="en-US" b="1" baseline="0" dirty="0"/>
            </a:p>
            <a:p>
              <a:pPr marL="342900" indent="-342900"/>
              <a:r>
                <a:rPr lang="en-US" b="1" baseline="0" dirty="0"/>
                <a:t>Reward and Cost:</a:t>
              </a:r>
              <a:r>
                <a:rPr lang="en-US" baseline="0" dirty="0"/>
                <a:t> Throughput and Energy</a:t>
              </a:r>
            </a:p>
            <a:p>
              <a:pPr marL="342900" indent="-342900"/>
              <a:endParaRPr lang="en-US" b="1" baseline="0" dirty="0"/>
            </a:p>
            <a:p>
              <a:pPr marL="342900" indent="-342900"/>
              <a:r>
                <a:rPr lang="en-US" b="1" baseline="0" dirty="0"/>
                <a:t>Game model:</a:t>
              </a:r>
              <a:r>
                <a:rPr lang="en-US" baseline="0" dirty="0"/>
                <a:t> A </a:t>
              </a:r>
              <a:r>
                <a:rPr lang="en-US" baseline="0" dirty="0" smtClean="0"/>
                <a:t>power-controlled </a:t>
              </a:r>
              <a:r>
                <a:rPr lang="en-US" baseline="0" dirty="0"/>
                <a:t>MAC game solved for</a:t>
              </a:r>
            </a:p>
            <a:p>
              <a:pPr marL="342900" indent="-342900"/>
              <a:r>
                <a:rPr lang="en-US" baseline="0" dirty="0"/>
                <a:t>			Bayesian Nash equilibrium </a:t>
              </a:r>
            </a:p>
            <a:p>
              <a:pPr marL="342900" indent="-342900"/>
              <a:endParaRPr lang="en-US" b="1" baseline="0" dirty="0"/>
            </a:p>
            <a:p>
              <a:pPr marL="342900" indent="-342900"/>
              <a:r>
                <a:rPr lang="en-US" b="1" baseline="0" dirty="0"/>
                <a:t>Game results: </a:t>
              </a:r>
              <a:r>
                <a:rPr lang="en-US" baseline="0" dirty="0"/>
                <a:t>Introduce Bayesian learning mechanism </a:t>
              </a:r>
            </a:p>
            <a:p>
              <a:pPr marL="342900" indent="-342900"/>
              <a:r>
                <a:rPr lang="en-US" baseline="0" dirty="0"/>
                <a:t>			to update the type belief in repeated games</a:t>
              </a:r>
            </a:p>
          </p:txBody>
        </p:sp>
        <p:sp>
          <p:nvSpPr>
            <p:cNvPr id="47120" name="Text Box 18"/>
            <p:cNvSpPr txBox="1">
              <a:spLocks noChangeArrowheads="1"/>
            </p:cNvSpPr>
            <p:nvPr/>
          </p:nvSpPr>
          <p:spPr bwMode="auto">
            <a:xfrm>
              <a:off x="1104" y="3504"/>
              <a:ext cx="321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baseline="0"/>
                <a:t>Optimal defense mechanisms against denial </a:t>
              </a:r>
              <a:br>
                <a:rPr lang="en-US" b="1" baseline="0"/>
              </a:br>
              <a:r>
                <a:rPr lang="en-US" b="1" baseline="0"/>
                <a:t>of service attacks in wireless networks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Economics</a:t>
            </a:r>
            <a:r>
              <a:rPr lang="fr-CH" dirty="0" smtClean="0"/>
              <a:t> of </a:t>
            </a:r>
            <a:r>
              <a:rPr lang="fr-CH" dirty="0" err="1" smtClean="0"/>
              <a:t>Anonymity</a:t>
            </a:r>
            <a:endParaRPr lang="fr-CH" dirty="0" smtClean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4419600"/>
          </a:xfrm>
        </p:spPr>
        <p:txBody>
          <a:bodyPr>
            <a:normAutofit lnSpcReduction="10000"/>
          </a:bodyPr>
          <a:lstStyle/>
          <a:p>
            <a:r>
              <a:rPr lang="fr-CH" sz="2000" dirty="0" err="1" smtClean="0"/>
              <a:t>Rationale</a:t>
            </a:r>
            <a:r>
              <a:rPr lang="fr-CH" sz="2000" dirty="0" smtClean="0"/>
              <a:t>: </a:t>
            </a:r>
            <a:r>
              <a:rPr lang="fr-CH" sz="2000" dirty="0" err="1" smtClean="0"/>
              <a:t>decentralized</a:t>
            </a:r>
            <a:r>
              <a:rPr lang="fr-CH" sz="2000" dirty="0" smtClean="0"/>
              <a:t> </a:t>
            </a:r>
            <a:r>
              <a:rPr lang="fr-CH" sz="2000" dirty="0" err="1" smtClean="0"/>
              <a:t>anonymity</a:t>
            </a:r>
            <a:r>
              <a:rPr lang="fr-CH" sz="2000" dirty="0" smtClean="0"/>
              <a:t> infrastructures </a:t>
            </a:r>
            <a:r>
              <a:rPr lang="fr-CH" sz="2000" dirty="0" err="1" smtClean="0"/>
              <a:t>still</a:t>
            </a:r>
            <a:r>
              <a:rPr lang="fr-CH" sz="2000" dirty="0" smtClean="0"/>
              <a:t> not in </a:t>
            </a:r>
            <a:r>
              <a:rPr lang="fr-CH" sz="2000" dirty="0" err="1" smtClean="0"/>
              <a:t>wide</a:t>
            </a:r>
            <a:r>
              <a:rPr lang="fr-CH" sz="2000" dirty="0" smtClean="0"/>
              <a:t> use </a:t>
            </a:r>
            <a:r>
              <a:rPr lang="fr-CH" sz="2000" dirty="0" err="1" smtClean="0"/>
              <a:t>today</a:t>
            </a:r>
            <a:endParaRPr lang="fr-CH" sz="2000" dirty="0" smtClean="0"/>
          </a:p>
          <a:p>
            <a:r>
              <a:rPr lang="fr-CH" sz="2000" dirty="0" smtClean="0"/>
              <a:t>In the </a:t>
            </a:r>
            <a:r>
              <a:rPr lang="fr-CH" sz="2000" dirty="0" err="1" smtClean="0"/>
              <a:t>proposed</a:t>
            </a:r>
            <a:r>
              <a:rPr lang="fr-CH" sz="2000" dirty="0" smtClean="0"/>
              <a:t> model, an agent </a:t>
            </a:r>
            <a:r>
              <a:rPr lang="fr-CH" sz="2000" dirty="0" err="1" smtClean="0"/>
              <a:t>can</a:t>
            </a:r>
            <a:r>
              <a:rPr lang="fr-CH" sz="2000" dirty="0" smtClean="0"/>
              <a:t> </a:t>
            </a:r>
            <a:r>
              <a:rPr lang="fr-CH" sz="2000" dirty="0" err="1" smtClean="0"/>
              <a:t>decide</a:t>
            </a:r>
            <a:r>
              <a:rPr lang="fr-CH" sz="2000" dirty="0" smtClean="0"/>
              <a:t> to:</a:t>
            </a:r>
          </a:p>
          <a:p>
            <a:pPr lvl="1"/>
            <a:r>
              <a:rPr lang="fr-CH" sz="1800" dirty="0" err="1" smtClean="0"/>
              <a:t>act</a:t>
            </a:r>
            <a:r>
              <a:rPr lang="fr-CH" sz="1800" dirty="0" smtClean="0"/>
              <a:t> as a simple user (</a:t>
            </a:r>
            <a:r>
              <a:rPr lang="fr-CH" sz="1800" dirty="0" err="1" smtClean="0"/>
              <a:t>sending</a:t>
            </a:r>
            <a:r>
              <a:rPr lang="fr-CH" sz="1800" dirty="0" smtClean="0"/>
              <a:t> </a:t>
            </a:r>
            <a:r>
              <a:rPr lang="fr-CH" sz="1800" dirty="0" err="1" smtClean="0"/>
              <a:t>her</a:t>
            </a:r>
            <a:r>
              <a:rPr lang="fr-CH" sz="1800" dirty="0" smtClean="0"/>
              <a:t> </a:t>
            </a:r>
            <a:r>
              <a:rPr lang="fr-CH" sz="1800" dirty="0" err="1" smtClean="0"/>
              <a:t>own</a:t>
            </a:r>
            <a:r>
              <a:rPr lang="fr-CH" sz="1800" dirty="0" smtClean="0"/>
              <a:t> </a:t>
            </a:r>
            <a:r>
              <a:rPr lang="fr-CH" sz="1800" dirty="0" err="1" smtClean="0"/>
              <a:t>traffic</a:t>
            </a:r>
            <a:r>
              <a:rPr lang="fr-CH" sz="1800" dirty="0" smtClean="0"/>
              <a:t> + </a:t>
            </a:r>
            <a:r>
              <a:rPr lang="fr-CH" sz="1800" dirty="0" err="1" smtClean="0"/>
              <a:t>possibly</a:t>
            </a:r>
            <a:r>
              <a:rPr lang="fr-CH" sz="1800" dirty="0" smtClean="0"/>
              <a:t> </a:t>
            </a:r>
            <a:r>
              <a:rPr lang="fr-CH" sz="1800" dirty="0" err="1" smtClean="0"/>
              <a:t>dummy</a:t>
            </a:r>
            <a:r>
              <a:rPr lang="fr-CH" sz="1800" dirty="0" smtClean="0"/>
              <a:t> </a:t>
            </a:r>
            <a:r>
              <a:rPr lang="fr-CH" sz="1800" dirty="0" err="1" smtClean="0"/>
              <a:t>traffic</a:t>
            </a:r>
            <a:r>
              <a:rPr lang="fr-CH" sz="1800" dirty="0" smtClean="0"/>
              <a:t>)</a:t>
            </a:r>
          </a:p>
          <a:p>
            <a:pPr lvl="1"/>
            <a:r>
              <a:rPr lang="fr-CH" sz="1800" dirty="0" err="1" smtClean="0"/>
              <a:t>act</a:t>
            </a:r>
            <a:r>
              <a:rPr lang="fr-CH" sz="1800" dirty="0" smtClean="0"/>
              <a:t> as a </a:t>
            </a:r>
            <a:r>
              <a:rPr lang="fr-CH" sz="1800" dirty="0" err="1" smtClean="0"/>
              <a:t>node</a:t>
            </a:r>
            <a:r>
              <a:rPr lang="fr-CH" sz="1800" dirty="0" smtClean="0"/>
              <a:t> (</a:t>
            </a:r>
            <a:r>
              <a:rPr lang="fr-CH" sz="1800" dirty="0" err="1" smtClean="0"/>
              <a:t>receiving</a:t>
            </a:r>
            <a:r>
              <a:rPr lang="fr-CH" sz="1800" dirty="0" smtClean="0"/>
              <a:t> and </a:t>
            </a:r>
            <a:r>
              <a:rPr lang="fr-CH" sz="1800" dirty="0" err="1" smtClean="0"/>
              <a:t>forwarding</a:t>
            </a:r>
            <a:r>
              <a:rPr lang="fr-CH" sz="1800" dirty="0" smtClean="0"/>
              <a:t> </a:t>
            </a:r>
            <a:r>
              <a:rPr lang="fr-CH" sz="1800" dirty="0" err="1" smtClean="0"/>
              <a:t>traffic</a:t>
            </a:r>
            <a:r>
              <a:rPr lang="fr-CH" sz="1800" dirty="0" smtClean="0"/>
              <a:t>, </a:t>
            </a:r>
            <a:r>
              <a:rPr lang="fr-CH" sz="1800" dirty="0" err="1" smtClean="0"/>
              <a:t>keeping</a:t>
            </a:r>
            <a:r>
              <a:rPr lang="fr-CH" sz="1800" dirty="0" smtClean="0"/>
              <a:t> messages secret, and </a:t>
            </a:r>
            <a:r>
              <a:rPr lang="fr-CH" sz="1800" dirty="0" err="1" smtClean="0"/>
              <a:t>possibly</a:t>
            </a:r>
            <a:r>
              <a:rPr lang="fr-CH" sz="1800" dirty="0" smtClean="0"/>
              <a:t> </a:t>
            </a:r>
            <a:r>
              <a:rPr lang="fr-CH" sz="1800" dirty="0" err="1" smtClean="0"/>
              <a:t>creating</a:t>
            </a:r>
            <a:r>
              <a:rPr lang="fr-CH" sz="1800" dirty="0" smtClean="0"/>
              <a:t> </a:t>
            </a:r>
            <a:r>
              <a:rPr lang="fr-CH" sz="1800" dirty="0" err="1" smtClean="0"/>
              <a:t>dummy</a:t>
            </a:r>
            <a:r>
              <a:rPr lang="fr-CH" sz="1800" dirty="0" smtClean="0"/>
              <a:t> </a:t>
            </a:r>
            <a:r>
              <a:rPr lang="fr-CH" sz="1800" dirty="0" err="1" smtClean="0"/>
              <a:t>traffic</a:t>
            </a:r>
            <a:r>
              <a:rPr lang="fr-CH" sz="1800" dirty="0" smtClean="0"/>
              <a:t>)</a:t>
            </a:r>
          </a:p>
          <a:p>
            <a:pPr lvl="1"/>
            <a:r>
              <a:rPr lang="fr-CH" sz="1800" dirty="0" err="1" smtClean="0"/>
              <a:t>send</a:t>
            </a:r>
            <a:r>
              <a:rPr lang="fr-CH" sz="1800" dirty="0" smtClean="0"/>
              <a:t> messages </a:t>
            </a:r>
            <a:r>
              <a:rPr lang="fr-CH" sz="1800" dirty="0" err="1" smtClean="0"/>
              <a:t>through</a:t>
            </a:r>
            <a:r>
              <a:rPr lang="fr-CH" sz="1800" dirty="0" smtClean="0"/>
              <a:t> </a:t>
            </a:r>
            <a:r>
              <a:rPr lang="fr-CH" sz="1800" dirty="0" err="1" smtClean="0"/>
              <a:t>conventional</a:t>
            </a:r>
            <a:r>
              <a:rPr lang="fr-CH" sz="1800" dirty="0" smtClean="0"/>
              <a:t>, non-</a:t>
            </a:r>
            <a:r>
              <a:rPr lang="fr-CH" sz="1800" dirty="0" err="1" smtClean="0"/>
              <a:t>anonymous</a:t>
            </a:r>
            <a:r>
              <a:rPr lang="fr-CH" sz="1800" dirty="0" smtClean="0"/>
              <a:t> </a:t>
            </a:r>
            <a:r>
              <a:rPr lang="fr-CH" sz="1800" dirty="0" err="1" smtClean="0"/>
              <a:t>channels</a:t>
            </a:r>
            <a:endParaRPr lang="fr-CH" sz="1800" dirty="0" smtClean="0"/>
          </a:p>
          <a:p>
            <a:r>
              <a:rPr lang="fr-CH" sz="2000" dirty="0" smtClean="0"/>
              <a:t>Model as a </a:t>
            </a:r>
            <a:r>
              <a:rPr lang="fr-CH" sz="2000" dirty="0" err="1" smtClean="0"/>
              <a:t>repeated</a:t>
            </a:r>
            <a:r>
              <a:rPr lang="fr-CH" sz="2000" dirty="0" smtClean="0"/>
              <a:t>-</a:t>
            </a:r>
            <a:r>
              <a:rPr lang="fr-CH" sz="2000" dirty="0" err="1" smtClean="0"/>
              <a:t>game</a:t>
            </a:r>
            <a:r>
              <a:rPr lang="fr-CH" sz="2000" dirty="0" smtClean="0"/>
              <a:t>, </a:t>
            </a:r>
            <a:r>
              <a:rPr lang="fr-CH" sz="2000" dirty="0" err="1" smtClean="0"/>
              <a:t>simultaneous</a:t>
            </a:r>
            <a:r>
              <a:rPr lang="fr-CH" sz="2000" dirty="0" smtClean="0"/>
              <a:t>-move </a:t>
            </a:r>
            <a:r>
              <a:rPr lang="fr-CH" sz="2000" dirty="0" err="1" smtClean="0"/>
              <a:t>game</a:t>
            </a:r>
            <a:endParaRPr lang="fr-CH" sz="2000" dirty="0" smtClean="0"/>
          </a:p>
          <a:p>
            <a:r>
              <a:rPr lang="fr-CH" sz="2000" dirty="0" smtClean="0"/>
              <a:t>Global passive </a:t>
            </a:r>
            <a:r>
              <a:rPr lang="fr-CH" sz="2000" dirty="0" err="1" smtClean="0"/>
              <a:t>adversary</a:t>
            </a:r>
            <a:endParaRPr lang="fr-CH" sz="2000" dirty="0" smtClean="0"/>
          </a:p>
          <a:p>
            <a:endParaRPr lang="fr-CH" sz="2000" dirty="0" smtClean="0"/>
          </a:p>
          <a:p>
            <a:pPr>
              <a:buFontTx/>
              <a:buNone/>
            </a:pPr>
            <a:r>
              <a:rPr lang="fr-CH" sz="1800" dirty="0" smtClean="0"/>
              <a:t>A. </a:t>
            </a:r>
            <a:r>
              <a:rPr lang="fr-CH" sz="1800" dirty="0" err="1" smtClean="0"/>
              <a:t>Acquisti</a:t>
            </a:r>
            <a:r>
              <a:rPr lang="fr-CH" sz="1800" dirty="0" smtClean="0"/>
              <a:t>, R. </a:t>
            </a:r>
            <a:r>
              <a:rPr lang="fr-CH" sz="1800" dirty="0" err="1" smtClean="0"/>
              <a:t>Dingeldine</a:t>
            </a:r>
            <a:r>
              <a:rPr lang="fr-CH" sz="1800" dirty="0" smtClean="0"/>
              <a:t>, P. </a:t>
            </a:r>
            <a:r>
              <a:rPr lang="fr-CH" sz="1800" dirty="0" err="1" smtClean="0"/>
              <a:t>Syverson</a:t>
            </a:r>
            <a:r>
              <a:rPr lang="fr-CH" sz="1800" dirty="0" smtClean="0"/>
              <a:t>. On the </a:t>
            </a:r>
            <a:r>
              <a:rPr lang="fr-CH" sz="1800" dirty="0" err="1" smtClean="0"/>
              <a:t>economics</a:t>
            </a:r>
            <a:r>
              <a:rPr lang="fr-CH" sz="1800" dirty="0" smtClean="0"/>
              <a:t> of </a:t>
            </a:r>
            <a:r>
              <a:rPr lang="fr-CH" sz="1800" dirty="0" err="1" smtClean="0"/>
              <a:t>anonymity</a:t>
            </a:r>
            <a:r>
              <a:rPr lang="fr-CH" sz="1800" dirty="0" smtClean="0"/>
              <a:t>. </a:t>
            </a:r>
            <a:br>
              <a:rPr lang="fr-CH" sz="1800" dirty="0" smtClean="0"/>
            </a:br>
            <a:r>
              <a:rPr lang="fr-CH" sz="1800" dirty="0" smtClean="0"/>
              <a:t>FC 2003</a:t>
            </a:r>
          </a:p>
          <a:p>
            <a:pPr>
              <a:buFontTx/>
              <a:buNone/>
            </a:pPr>
            <a:r>
              <a:rPr lang="fr-CH" sz="1800" dirty="0" smtClean="0"/>
              <a:t>T. </a:t>
            </a:r>
            <a:r>
              <a:rPr lang="fr-CH" sz="1800" dirty="0" err="1" smtClean="0"/>
              <a:t>Ngan</a:t>
            </a:r>
            <a:r>
              <a:rPr lang="fr-CH" sz="1800" dirty="0" smtClean="0"/>
              <a:t>, R. </a:t>
            </a:r>
            <a:r>
              <a:rPr lang="fr-CH" sz="1800" dirty="0" err="1" smtClean="0"/>
              <a:t>Dingledine</a:t>
            </a:r>
            <a:r>
              <a:rPr lang="fr-CH" sz="1800" dirty="0" smtClean="0"/>
              <a:t>, D. Wallach. Building </a:t>
            </a:r>
            <a:r>
              <a:rPr lang="fr-CH" sz="1800" dirty="0" err="1" smtClean="0"/>
              <a:t>incentives</a:t>
            </a:r>
            <a:r>
              <a:rPr lang="fr-CH" sz="1800" dirty="0" smtClean="0"/>
              <a:t> </a:t>
            </a:r>
            <a:r>
              <a:rPr lang="fr-CH" sz="1800" dirty="0" err="1" smtClean="0"/>
              <a:t>into</a:t>
            </a:r>
            <a:r>
              <a:rPr lang="fr-CH" sz="1800" dirty="0" smtClean="0"/>
              <a:t> Tor. FC2010</a:t>
            </a:r>
          </a:p>
          <a:p>
            <a:pPr>
              <a:buFontTx/>
              <a:buNone/>
            </a:pPr>
            <a:r>
              <a:rPr lang="fr-CH" sz="1800" dirty="0" smtClean="0"/>
              <a:t>N. Zhang et al. </a:t>
            </a:r>
            <a:r>
              <a:rPr lang="fr-CH" sz="1800" dirty="0" err="1" smtClean="0"/>
              <a:t>gPath</a:t>
            </a:r>
            <a:r>
              <a:rPr lang="fr-CH" sz="1800" dirty="0" smtClean="0"/>
              <a:t>: a </a:t>
            </a:r>
            <a:r>
              <a:rPr lang="fr-CH" sz="1800" dirty="0" err="1" smtClean="0"/>
              <a:t>game-theoretic</a:t>
            </a:r>
            <a:r>
              <a:rPr lang="fr-CH" sz="1800" dirty="0" smtClean="0"/>
              <a:t> </a:t>
            </a:r>
            <a:r>
              <a:rPr lang="fr-CH" sz="1800" dirty="0" err="1" smtClean="0"/>
              <a:t>path</a:t>
            </a:r>
            <a:r>
              <a:rPr lang="fr-CH" sz="1800" dirty="0" smtClean="0"/>
              <a:t> </a:t>
            </a:r>
            <a:r>
              <a:rPr lang="fr-CH" sz="1800" dirty="0" err="1" smtClean="0"/>
              <a:t>selection</a:t>
            </a:r>
            <a:r>
              <a:rPr lang="fr-CH" sz="1800" dirty="0" smtClean="0"/>
              <a:t> </a:t>
            </a:r>
            <a:r>
              <a:rPr lang="fr-CH" sz="1800" dirty="0" err="1" smtClean="0"/>
              <a:t>algrithm</a:t>
            </a:r>
            <a:r>
              <a:rPr lang="fr-CH" sz="1800" dirty="0" smtClean="0"/>
              <a:t> to </a:t>
            </a:r>
            <a:r>
              <a:rPr lang="fr-CH" sz="1800" dirty="0" err="1" smtClean="0"/>
              <a:t>prtect</a:t>
            </a:r>
            <a:r>
              <a:rPr lang="fr-CH" sz="1800" dirty="0" smtClean="0"/>
              <a:t> </a:t>
            </a:r>
            <a:r>
              <a:rPr lang="fr-CH" sz="1800" dirty="0" err="1" smtClean="0"/>
              <a:t>Tor’s</a:t>
            </a:r>
            <a:r>
              <a:rPr lang="fr-CH" sz="1800" dirty="0" smtClean="0"/>
              <a:t> </a:t>
            </a:r>
            <a:r>
              <a:rPr lang="fr-CH" sz="1800" dirty="0" err="1" smtClean="0"/>
              <a:t>anonymity</a:t>
            </a:r>
            <a:r>
              <a:rPr lang="fr-CH" sz="1800" dirty="0" smtClean="0"/>
              <a:t/>
            </a:r>
            <a:br>
              <a:rPr lang="fr-CH" sz="1800" dirty="0" smtClean="0"/>
            </a:br>
            <a:r>
              <a:rPr lang="fr-CH" sz="1800" dirty="0" err="1" smtClean="0"/>
              <a:t>GameSec</a:t>
            </a:r>
            <a:r>
              <a:rPr lang="fr-CH" sz="1800" dirty="0"/>
              <a:t> </a:t>
            </a:r>
            <a:r>
              <a:rPr lang="fr-CH" sz="1800" dirty="0" smtClean="0"/>
              <a:t>2010</a:t>
            </a:r>
          </a:p>
          <a:p>
            <a:pPr>
              <a:buFontTx/>
              <a:buNone/>
            </a:pPr>
            <a:endParaRPr lang="fr-CH" sz="1800" dirty="0" smtClean="0"/>
          </a:p>
          <a:p>
            <a:pPr>
              <a:buFontTx/>
              <a:buNone/>
            </a:pPr>
            <a:endParaRPr lang="fr-CH" sz="1800" dirty="0" smtClean="0"/>
          </a:p>
          <a:p>
            <a:pPr lvl="1"/>
            <a:endParaRPr lang="fr-CH" dirty="0" smtClean="0"/>
          </a:p>
          <a:p>
            <a:pPr lvl="1"/>
            <a:endParaRPr lang="fr-CH" dirty="0" smtClean="0"/>
          </a:p>
          <a:p>
            <a:endParaRPr lang="fr-CH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0928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 smtClean="0"/>
              <a:t>   </a:t>
            </a:r>
            <a:fld id="{FD1108DE-ED15-4291-B8DE-DB1206CC490A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4679950" y="1066800"/>
            <a:ext cx="3363913" cy="7239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2200" baseline="0" dirty="0"/>
              <a:t>Mix-net</a:t>
            </a:r>
          </a:p>
        </p:txBody>
      </p:sp>
      <p:sp>
        <p:nvSpPr>
          <p:cNvPr id="6" name="Oval 5"/>
          <p:cNvSpPr/>
          <p:nvPr/>
        </p:nvSpPr>
        <p:spPr>
          <a:xfrm>
            <a:off x="2057400" y="1371600"/>
            <a:ext cx="196850" cy="180975"/>
          </a:xfrm>
          <a:prstGeom prst="ellipse">
            <a:avLst/>
          </a:prstGeom>
          <a:solidFill>
            <a:srgbClr val="D6ECEE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8135" name="Straight Arrow Connector 7"/>
          <p:cNvCxnSpPr>
            <a:cxnSpLocks noChangeShapeType="1"/>
          </p:cNvCxnSpPr>
          <p:nvPr/>
        </p:nvCxnSpPr>
        <p:spPr bwMode="auto">
          <a:xfrm>
            <a:off x="2438400" y="1447800"/>
            <a:ext cx="19050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8136" name="TextBox 8"/>
          <p:cNvSpPr txBox="1">
            <a:spLocks noChangeArrowheads="1"/>
          </p:cNvSpPr>
          <p:nvPr/>
        </p:nvSpPr>
        <p:spPr bwMode="auto">
          <a:xfrm>
            <a:off x="2209800" y="990600"/>
            <a:ext cx="2698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baseline="0"/>
              <a:t>Traffic to be anonymized</a:t>
            </a:r>
          </a:p>
        </p:txBody>
      </p:sp>
      <p:sp>
        <p:nvSpPr>
          <p:cNvPr id="48137" name="TextBox 9"/>
          <p:cNvSpPr txBox="1">
            <a:spLocks noChangeArrowheads="1"/>
          </p:cNvSpPr>
          <p:nvPr/>
        </p:nvSpPr>
        <p:spPr bwMode="auto">
          <a:xfrm>
            <a:off x="1752600" y="1524000"/>
            <a:ext cx="78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baseline="0"/>
              <a:t>Agent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Intrusion Detection Systems</a:t>
            </a:r>
          </a:p>
        </p:txBody>
      </p:sp>
      <p:sp>
        <p:nvSpPr>
          <p:cNvPr id="50179" name="Rectangle 2"/>
          <p:cNvSpPr>
            <a:spLocks noChangeArrowheads="1"/>
          </p:cNvSpPr>
          <p:nvPr/>
        </p:nvSpPr>
        <p:spPr bwMode="auto">
          <a:xfrm>
            <a:off x="4419600" y="1752600"/>
            <a:ext cx="1828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fr-CH" baseline="0"/>
              <a:t>Subsystem 1 </a:t>
            </a:r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5105400" y="2590800"/>
            <a:ext cx="1828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fr-CH" baseline="0"/>
              <a:t>Subsystem 2 </a:t>
            </a:r>
          </a:p>
        </p:txBody>
      </p:sp>
      <p:sp>
        <p:nvSpPr>
          <p:cNvPr id="50181" name="Rectangle 4"/>
          <p:cNvSpPr>
            <a:spLocks noChangeArrowheads="1"/>
          </p:cNvSpPr>
          <p:nvPr/>
        </p:nvSpPr>
        <p:spPr bwMode="auto">
          <a:xfrm>
            <a:off x="3962400" y="3429000"/>
            <a:ext cx="1828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fr-CH" baseline="0"/>
              <a:t>Subsystem 3 </a:t>
            </a:r>
          </a:p>
        </p:txBody>
      </p:sp>
      <p:sp>
        <p:nvSpPr>
          <p:cNvPr id="50182" name="TextBox 5"/>
          <p:cNvSpPr txBox="1">
            <a:spLocks noChangeArrowheads="1"/>
          </p:cNvSpPr>
          <p:nvPr/>
        </p:nvSpPr>
        <p:spPr bwMode="auto">
          <a:xfrm>
            <a:off x="609600" y="2438400"/>
            <a:ext cx="1095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baseline="0"/>
              <a:t>Attacker </a:t>
            </a:r>
          </a:p>
        </p:txBody>
      </p:sp>
      <p:sp>
        <p:nvSpPr>
          <p:cNvPr id="50183" name="TextBox 6"/>
          <p:cNvSpPr txBox="1">
            <a:spLocks noChangeArrowheads="1"/>
          </p:cNvSpPr>
          <p:nvPr/>
        </p:nvSpPr>
        <p:spPr bwMode="auto">
          <a:xfrm>
            <a:off x="609600" y="4495800"/>
            <a:ext cx="7521575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baseline="0"/>
              <a:t>Players: Attacker and IDS</a:t>
            </a:r>
          </a:p>
          <a:p>
            <a:r>
              <a:rPr lang="fr-CH" baseline="0"/>
              <a:t>Strategies for attacker: which subsystem(s) to attack</a:t>
            </a:r>
          </a:p>
          <a:p>
            <a:r>
              <a:rPr lang="fr-CH" baseline="0"/>
              <a:t>Strategies for defender: how to distribute the defense mechanisms</a:t>
            </a:r>
          </a:p>
          <a:p>
            <a:r>
              <a:rPr lang="fr-CH" baseline="0"/>
              <a:t>Payoff functions: based on value of subsystems + protection effort</a:t>
            </a:r>
          </a:p>
          <a:p>
            <a:endParaRPr lang="fr-CH" baseline="0"/>
          </a:p>
          <a:p>
            <a:r>
              <a:rPr lang="en-US" sz="1600" baseline="0"/>
              <a:t>T. Alpcan and T. Basar, “A Game Theoretic Approach to Decision and Analysis in </a:t>
            </a:r>
            <a:br>
              <a:rPr lang="en-US" sz="1600" baseline="0"/>
            </a:br>
            <a:r>
              <a:rPr lang="en-US" sz="1600" baseline="0"/>
              <a:t>Network Intrusion Detection”, IEEE CDC 2003</a:t>
            </a:r>
            <a:endParaRPr lang="fr-CH" sz="1600" baseline="0"/>
          </a:p>
        </p:txBody>
      </p:sp>
      <p:sp>
        <p:nvSpPr>
          <p:cNvPr id="50184" name="Rounded Rectangle 7"/>
          <p:cNvSpPr>
            <a:spLocks noChangeArrowheads="1"/>
          </p:cNvSpPr>
          <p:nvPr/>
        </p:nvSpPr>
        <p:spPr bwMode="auto">
          <a:xfrm>
            <a:off x="3429000" y="1447800"/>
            <a:ext cx="4495800" cy="26670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Cryptography Vs. Game Theory</a:t>
            </a:r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307364075"/>
              </p:ext>
            </p:extLst>
          </p:nvPr>
        </p:nvGraphicFramePr>
        <p:xfrm>
          <a:off x="2133600" y="1066800"/>
          <a:ext cx="4953000" cy="368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000"/>
                <a:gridCol w="1701800"/>
                <a:gridCol w="1600200"/>
              </a:tblGrid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Issue 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err="1" smtClean="0"/>
                        <a:t>Cryptography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Game</a:t>
                      </a:r>
                      <a:r>
                        <a:rPr lang="fr-CH" baseline="0" dirty="0" smtClean="0"/>
                        <a:t> </a:t>
                      </a:r>
                      <a:r>
                        <a:rPr lang="fr-CH" baseline="0" dirty="0" err="1" smtClean="0"/>
                        <a:t>Theory</a:t>
                      </a:r>
                      <a:endParaRPr lang="fr-CH" dirty="0"/>
                    </a:p>
                  </a:txBody>
                  <a:tcPr/>
                </a:tc>
              </a:tr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fr-CH" dirty="0" err="1" smtClean="0"/>
                        <a:t>Incentive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None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err="1" smtClean="0"/>
                        <a:t>Payoff</a:t>
                      </a:r>
                      <a:endParaRPr lang="fr-CH" dirty="0"/>
                    </a:p>
                  </a:txBody>
                  <a:tcPr/>
                </a:tc>
              </a:tr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fr-CH" dirty="0" err="1" smtClean="0"/>
                        <a:t>Players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err="1" smtClean="0"/>
                        <a:t>Totally</a:t>
                      </a:r>
                      <a:r>
                        <a:rPr lang="fr-CH" dirty="0" smtClean="0"/>
                        <a:t> </a:t>
                      </a:r>
                      <a:r>
                        <a:rPr lang="fr-CH" dirty="0" err="1" smtClean="0"/>
                        <a:t>honest</a:t>
                      </a:r>
                      <a:r>
                        <a:rPr lang="fr-CH" dirty="0" smtClean="0"/>
                        <a:t>/</a:t>
                      </a:r>
                      <a:br>
                        <a:rPr lang="fr-CH" dirty="0" smtClean="0"/>
                      </a:br>
                      <a:r>
                        <a:rPr lang="fr-CH" dirty="0" err="1" smtClean="0"/>
                        <a:t>malicious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err="1" smtClean="0"/>
                        <a:t>Always</a:t>
                      </a:r>
                      <a:r>
                        <a:rPr lang="fr-CH" dirty="0" smtClean="0"/>
                        <a:t> rational</a:t>
                      </a:r>
                    </a:p>
                  </a:txBody>
                  <a:tcPr/>
                </a:tc>
              </a:tr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fr-CH" dirty="0" err="1" smtClean="0"/>
                        <a:t>Punishing</a:t>
                      </a:r>
                      <a:r>
                        <a:rPr lang="fr-CH" dirty="0" smtClean="0"/>
                        <a:t> </a:t>
                      </a:r>
                      <a:r>
                        <a:rPr lang="fr-CH" dirty="0" err="1" smtClean="0"/>
                        <a:t>cheaters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err="1" smtClean="0"/>
                        <a:t>Outside</a:t>
                      </a:r>
                      <a:r>
                        <a:rPr lang="fr-CH" baseline="0" dirty="0" smtClean="0"/>
                        <a:t> the model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Central</a:t>
                      </a:r>
                      <a:r>
                        <a:rPr lang="fr-CH" baseline="0" dirty="0" smtClean="0"/>
                        <a:t> part</a:t>
                      </a:r>
                    </a:p>
                  </a:txBody>
                  <a:tcPr/>
                </a:tc>
              </a:tr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Solution concept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Secure</a:t>
                      </a:r>
                      <a:r>
                        <a:rPr lang="fr-CH" baseline="0" dirty="0" smtClean="0"/>
                        <a:t> </a:t>
                      </a:r>
                      <a:r>
                        <a:rPr lang="fr-CH" baseline="0" dirty="0" err="1" smtClean="0"/>
                        <a:t>protocol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err="1" smtClean="0"/>
                        <a:t>Equilibrium</a:t>
                      </a:r>
                      <a:endParaRPr lang="fr-CH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225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394E54C-4065-48DA-A115-444E506B29D3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2258" name="TextBox 5"/>
          <p:cNvSpPr txBox="1">
            <a:spLocks noChangeArrowheads="1"/>
          </p:cNvSpPr>
          <p:nvPr/>
        </p:nvSpPr>
        <p:spPr bwMode="auto">
          <a:xfrm>
            <a:off x="288925" y="5334000"/>
            <a:ext cx="88550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baseline="0" dirty="0"/>
              <a:t>Y. </a:t>
            </a:r>
            <a:r>
              <a:rPr lang="fr-CH" baseline="0" dirty="0" err="1"/>
              <a:t>Dodis</a:t>
            </a:r>
            <a:r>
              <a:rPr lang="fr-CH" baseline="0" dirty="0"/>
              <a:t>, S. Halevi, T. Rubin. A </a:t>
            </a:r>
            <a:r>
              <a:rPr lang="fr-CH" baseline="0" dirty="0" err="1"/>
              <a:t>Cryptographic</a:t>
            </a:r>
            <a:r>
              <a:rPr lang="fr-CH" baseline="0" dirty="0"/>
              <a:t> Solution to a Game </a:t>
            </a:r>
            <a:r>
              <a:rPr lang="fr-CH" baseline="0" dirty="0" err="1"/>
              <a:t>Theoretic</a:t>
            </a:r>
            <a:r>
              <a:rPr lang="fr-CH" baseline="0" dirty="0"/>
              <a:t> </a:t>
            </a:r>
            <a:r>
              <a:rPr lang="fr-CH" baseline="0" dirty="0" err="1"/>
              <a:t>Problem</a:t>
            </a:r>
            <a:r>
              <a:rPr lang="fr-CH" baseline="0" dirty="0"/>
              <a:t>.</a:t>
            </a:r>
          </a:p>
          <a:p>
            <a:r>
              <a:rPr lang="fr-CH" baseline="0" dirty="0"/>
              <a:t>Crypto 2000</a:t>
            </a:r>
          </a:p>
          <a:p>
            <a:r>
              <a:rPr lang="fr-CH" baseline="0" dirty="0" err="1"/>
              <a:t>See</a:t>
            </a:r>
            <a:r>
              <a:rPr lang="fr-CH" baseline="0" dirty="0"/>
              <a:t> </a:t>
            </a:r>
            <a:r>
              <a:rPr lang="fr-CH" baseline="0" dirty="0" err="1"/>
              <a:t>also</a:t>
            </a:r>
            <a:r>
              <a:rPr lang="fr-CH" baseline="0" dirty="0"/>
              <a:t> S. </a:t>
            </a:r>
            <a:r>
              <a:rPr lang="fr-CH" baseline="0" dirty="0" err="1"/>
              <a:t>Izmalkov</a:t>
            </a:r>
            <a:r>
              <a:rPr lang="fr-CH" baseline="0" dirty="0"/>
              <a:t>, S. </a:t>
            </a:r>
            <a:r>
              <a:rPr lang="fr-CH" baseline="0" dirty="0" err="1"/>
              <a:t>Micali</a:t>
            </a:r>
            <a:r>
              <a:rPr lang="fr-CH" baseline="0" dirty="0"/>
              <a:t>, M. </a:t>
            </a:r>
            <a:r>
              <a:rPr lang="fr-CH" baseline="0" dirty="0" err="1"/>
              <a:t>Lepinski</a:t>
            </a:r>
            <a:r>
              <a:rPr lang="fr-CH" baseline="0" dirty="0"/>
              <a:t>. Rational Secure Computation </a:t>
            </a:r>
            <a:br>
              <a:rPr lang="fr-CH" baseline="0" dirty="0"/>
            </a:br>
            <a:r>
              <a:rPr lang="fr-CH" baseline="0" dirty="0"/>
              <a:t>and </a:t>
            </a:r>
            <a:r>
              <a:rPr lang="fr-CH" baseline="0" dirty="0" err="1"/>
              <a:t>Ideal</a:t>
            </a:r>
            <a:r>
              <a:rPr lang="fr-CH" baseline="0" dirty="0"/>
              <a:t> </a:t>
            </a:r>
            <a:r>
              <a:rPr lang="fr-CH" baseline="0" dirty="0" err="1"/>
              <a:t>Mechanism</a:t>
            </a:r>
            <a:r>
              <a:rPr lang="fr-CH" baseline="0" dirty="0"/>
              <a:t> Design, FOCS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fr-CH" dirty="0" smtClean="0"/>
              <a:t>Crypto and Game </a:t>
            </a:r>
            <a:r>
              <a:rPr lang="fr-CH" dirty="0" err="1" smtClean="0"/>
              <a:t>Theory</a:t>
            </a:r>
            <a:endParaRPr lang="fr-CH" dirty="0" smtClean="0"/>
          </a:p>
        </p:txBody>
      </p:sp>
      <p:sp>
        <p:nvSpPr>
          <p:cNvPr id="5325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75291B56-0AB3-4FCE-8861-9CD113E933C3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53252" name="TextBox 3"/>
          <p:cNvSpPr txBox="1">
            <a:spLocks noChangeArrowheads="1"/>
          </p:cNvSpPr>
          <p:nvPr/>
        </p:nvSpPr>
        <p:spPr bwMode="auto">
          <a:xfrm>
            <a:off x="5334000" y="3505199"/>
            <a:ext cx="169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b="1" baseline="0"/>
              <a:t>Cryptography</a:t>
            </a:r>
          </a:p>
        </p:txBody>
      </p:sp>
      <p:sp>
        <p:nvSpPr>
          <p:cNvPr id="53253" name="TextBox 4"/>
          <p:cNvSpPr txBox="1">
            <a:spLocks noChangeArrowheads="1"/>
          </p:cNvSpPr>
          <p:nvPr/>
        </p:nvSpPr>
        <p:spPr bwMode="auto">
          <a:xfrm>
            <a:off x="2133600" y="3581399"/>
            <a:ext cx="1658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b="1" baseline="0"/>
              <a:t>Game Theory</a:t>
            </a:r>
          </a:p>
        </p:txBody>
      </p:sp>
      <p:sp>
        <p:nvSpPr>
          <p:cNvPr id="53254" name="Curved Down Arrow 6"/>
          <p:cNvSpPr>
            <a:spLocks noChangeArrowheads="1"/>
          </p:cNvSpPr>
          <p:nvPr/>
        </p:nvSpPr>
        <p:spPr bwMode="auto">
          <a:xfrm>
            <a:off x="2819400" y="2057399"/>
            <a:ext cx="3505200" cy="1143000"/>
          </a:xfrm>
          <a:prstGeom prst="curvedDownArrow">
            <a:avLst>
              <a:gd name="adj1" fmla="val 24988"/>
              <a:gd name="adj2" fmla="val 50004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53255" name="TextBox 7"/>
          <p:cNvSpPr txBox="1">
            <a:spLocks noChangeArrowheads="1"/>
          </p:cNvSpPr>
          <p:nvPr/>
        </p:nvSpPr>
        <p:spPr bwMode="auto">
          <a:xfrm>
            <a:off x="1905000" y="5705475"/>
            <a:ext cx="53736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CH" baseline="0" dirty="0" err="1"/>
              <a:t>Implement</a:t>
            </a:r>
            <a:r>
              <a:rPr lang="fr-CH" baseline="0" dirty="0"/>
              <a:t> GT </a:t>
            </a:r>
            <a:r>
              <a:rPr lang="fr-CH" baseline="0" dirty="0" err="1"/>
              <a:t>mechanisms</a:t>
            </a:r>
            <a:r>
              <a:rPr lang="fr-CH" baseline="0" dirty="0"/>
              <a:t> in a </a:t>
            </a:r>
            <a:r>
              <a:rPr lang="fr-CH" baseline="0" dirty="0" err="1"/>
              <a:t>distributed</a:t>
            </a:r>
            <a:r>
              <a:rPr lang="fr-CH" baseline="0" dirty="0"/>
              <a:t> </a:t>
            </a:r>
            <a:r>
              <a:rPr lang="fr-CH" baseline="0" dirty="0" err="1"/>
              <a:t>fashion</a:t>
            </a:r>
            <a:endParaRPr lang="fr-CH" baseline="0" dirty="0"/>
          </a:p>
          <a:p>
            <a:pPr algn="ctr"/>
            <a:r>
              <a:rPr lang="fr-CH" baseline="0" dirty="0" err="1">
                <a:solidFill>
                  <a:srgbClr val="0099FF"/>
                </a:solidFill>
              </a:rPr>
              <a:t>Example</a:t>
            </a:r>
            <a:r>
              <a:rPr lang="fr-CH" baseline="0" dirty="0">
                <a:solidFill>
                  <a:srgbClr val="0099FF"/>
                </a:solidFill>
              </a:rPr>
              <a:t>: </a:t>
            </a:r>
            <a:r>
              <a:rPr lang="fr-CH" baseline="0" dirty="0" err="1">
                <a:solidFill>
                  <a:srgbClr val="0099FF"/>
                </a:solidFill>
              </a:rPr>
              <a:t>Mediator</a:t>
            </a:r>
            <a:r>
              <a:rPr lang="fr-CH" baseline="0" dirty="0">
                <a:solidFill>
                  <a:srgbClr val="0099FF"/>
                </a:solidFill>
              </a:rPr>
              <a:t> (in </a:t>
            </a:r>
            <a:r>
              <a:rPr lang="fr-CH" i="1" baseline="0" dirty="0" err="1">
                <a:solidFill>
                  <a:srgbClr val="0099FF"/>
                </a:solidFill>
              </a:rPr>
              <a:t>correlated</a:t>
            </a:r>
            <a:r>
              <a:rPr lang="fr-CH" i="1" baseline="0" dirty="0">
                <a:solidFill>
                  <a:srgbClr val="0099FF"/>
                </a:solidFill>
              </a:rPr>
              <a:t> </a:t>
            </a:r>
            <a:r>
              <a:rPr lang="fr-CH" i="1" baseline="0" dirty="0" err="1">
                <a:solidFill>
                  <a:srgbClr val="0099FF"/>
                </a:solidFill>
              </a:rPr>
              <a:t>equilibria</a:t>
            </a:r>
            <a:r>
              <a:rPr lang="fr-CH" baseline="0" dirty="0">
                <a:solidFill>
                  <a:srgbClr val="0099FF"/>
                </a:solidFill>
              </a:rPr>
              <a:t>)</a:t>
            </a:r>
          </a:p>
          <a:p>
            <a:pPr algn="ctr"/>
            <a:r>
              <a:rPr lang="fr-CH" baseline="0" dirty="0" err="1">
                <a:solidFill>
                  <a:srgbClr val="0099FF"/>
                </a:solidFill>
              </a:rPr>
              <a:t>Dodis</a:t>
            </a:r>
            <a:r>
              <a:rPr lang="fr-CH" baseline="0" dirty="0">
                <a:solidFill>
                  <a:srgbClr val="0099FF"/>
                </a:solidFill>
              </a:rPr>
              <a:t> et al., Crypto 2000</a:t>
            </a:r>
          </a:p>
        </p:txBody>
      </p:sp>
      <p:sp>
        <p:nvSpPr>
          <p:cNvPr id="53256" name="Curved Down Arrow 8"/>
          <p:cNvSpPr>
            <a:spLocks noChangeArrowheads="1"/>
          </p:cNvSpPr>
          <p:nvPr/>
        </p:nvSpPr>
        <p:spPr bwMode="auto">
          <a:xfrm rot="10800000">
            <a:off x="2743200" y="4267199"/>
            <a:ext cx="3505200" cy="1143000"/>
          </a:xfrm>
          <a:prstGeom prst="curvedDownArrow">
            <a:avLst>
              <a:gd name="adj1" fmla="val 24988"/>
              <a:gd name="adj2" fmla="val 50004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53257" name="TextBox 9"/>
          <p:cNvSpPr txBox="1">
            <a:spLocks noChangeArrowheads="1"/>
          </p:cNvSpPr>
          <p:nvPr/>
        </p:nvSpPr>
        <p:spPr bwMode="auto">
          <a:xfrm>
            <a:off x="1219200" y="685800"/>
            <a:ext cx="6934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CH" baseline="0" dirty="0" smtClean="0"/>
              <a:t>Design </a:t>
            </a:r>
            <a:r>
              <a:rPr lang="fr-CH" baseline="0" dirty="0"/>
              <a:t>crypto </a:t>
            </a:r>
            <a:r>
              <a:rPr lang="fr-CH" baseline="0" dirty="0" err="1"/>
              <a:t>mechanisms</a:t>
            </a:r>
            <a:r>
              <a:rPr lang="fr-CH" baseline="0" dirty="0"/>
              <a:t> </a:t>
            </a:r>
            <a:r>
              <a:rPr lang="fr-CH" baseline="0" dirty="0" err="1"/>
              <a:t>with</a:t>
            </a:r>
            <a:r>
              <a:rPr lang="fr-CH" baseline="0" dirty="0"/>
              <a:t> rational </a:t>
            </a:r>
            <a:r>
              <a:rPr lang="fr-CH" baseline="0" dirty="0" err="1"/>
              <a:t>players</a:t>
            </a:r>
            <a:endParaRPr lang="fr-CH" baseline="0" dirty="0"/>
          </a:p>
          <a:p>
            <a:pPr algn="ctr"/>
            <a:endParaRPr lang="fr-CH" baseline="0" dirty="0" smtClean="0">
              <a:solidFill>
                <a:srgbClr val="0099FF"/>
              </a:solidFill>
            </a:endParaRPr>
          </a:p>
          <a:p>
            <a:pPr algn="ctr"/>
            <a:r>
              <a:rPr lang="fr-CH" baseline="0" dirty="0" err="1" smtClean="0">
                <a:solidFill>
                  <a:srgbClr val="0099FF"/>
                </a:solidFill>
              </a:rPr>
              <a:t>Example</a:t>
            </a:r>
            <a:r>
              <a:rPr lang="fr-CH" baseline="0" dirty="0">
                <a:solidFill>
                  <a:srgbClr val="0099FF"/>
                </a:solidFill>
              </a:rPr>
              <a:t>: Rational Secret Sharing and Multi-Party </a:t>
            </a:r>
            <a:r>
              <a:rPr lang="fr-CH" baseline="0" dirty="0" smtClean="0">
                <a:solidFill>
                  <a:srgbClr val="0099FF"/>
                </a:solidFill>
              </a:rPr>
              <a:t>Computation</a:t>
            </a:r>
            <a:endParaRPr lang="fr-CH" baseline="0" dirty="0">
              <a:solidFill>
                <a:srgbClr val="0099FF"/>
              </a:solidFill>
            </a:endParaRPr>
          </a:p>
          <a:p>
            <a:pPr algn="ctr"/>
            <a:r>
              <a:rPr lang="fr-CH" baseline="0" dirty="0">
                <a:solidFill>
                  <a:srgbClr val="0099FF"/>
                </a:solidFill>
              </a:rPr>
              <a:t>Halpern and </a:t>
            </a:r>
            <a:r>
              <a:rPr lang="fr-CH" baseline="0" dirty="0" err="1">
                <a:solidFill>
                  <a:srgbClr val="0099FF"/>
                </a:solidFill>
              </a:rPr>
              <a:t>Teague</a:t>
            </a:r>
            <a:r>
              <a:rPr lang="fr-CH" baseline="0" dirty="0">
                <a:solidFill>
                  <a:srgbClr val="0099FF"/>
                </a:solidFill>
              </a:rPr>
              <a:t>, STOC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D42DF481-46CF-4EC5-9B20-1D2F752A6E0D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22531" name="Picture 2" descr="C:\Documents and Settings\poturals\My Documents\epfl\wireless future slides\10-15-07-iph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029076"/>
            <a:ext cx="4038600" cy="2799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2"/>
          <p:cNvSpPr txBox="1">
            <a:spLocks noChangeArrowheads="1"/>
          </p:cNvSpPr>
          <p:nvPr/>
        </p:nvSpPr>
        <p:spPr bwMode="auto">
          <a:xfrm>
            <a:off x="785813" y="2000250"/>
            <a:ext cx="836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aseline="0">
                <a:latin typeface="Calibri" pitchFamily="34" charset="0"/>
              </a:rPr>
              <a:t>iPhone</a:t>
            </a:r>
          </a:p>
        </p:txBody>
      </p:sp>
      <p:sp>
        <p:nvSpPr>
          <p:cNvPr id="22533" name="TextBox 3"/>
          <p:cNvSpPr txBox="1">
            <a:spLocks noChangeArrowheads="1"/>
          </p:cNvSpPr>
          <p:nvPr/>
        </p:nvSpPr>
        <p:spPr bwMode="auto">
          <a:xfrm>
            <a:off x="6104271" y="838200"/>
            <a:ext cx="2916376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aseline="0" dirty="0">
                <a:latin typeface="Calibri" pitchFamily="34" charset="0"/>
              </a:rPr>
              <a:t>Quad band GSM </a:t>
            </a:r>
          </a:p>
          <a:p>
            <a:pPr eaLnBrk="1" hangingPunct="1"/>
            <a:r>
              <a:rPr lang="en-US" baseline="0" dirty="0">
                <a:latin typeface="Calibri" pitchFamily="34" charset="0"/>
              </a:rPr>
              <a:t>  (850, 900, 1800, 1900 MHz)</a:t>
            </a:r>
          </a:p>
          <a:p>
            <a:pPr eaLnBrk="1" hangingPunct="1"/>
            <a:endParaRPr lang="en-US" baseline="0" dirty="0">
              <a:latin typeface="Calibri" pitchFamily="34" charset="0"/>
            </a:endParaRPr>
          </a:p>
          <a:p>
            <a:pPr eaLnBrk="1" hangingPunct="1"/>
            <a:r>
              <a:rPr lang="en-US" baseline="0" dirty="0" smtClean="0">
                <a:latin typeface="Calibri" pitchFamily="34" charset="0"/>
              </a:rPr>
              <a:t>GPRS/EDGE/HSDPA</a:t>
            </a:r>
            <a:endParaRPr lang="en-US" baseline="0" dirty="0">
              <a:latin typeface="Calibri" pitchFamily="34" charset="0"/>
            </a:endParaRPr>
          </a:p>
          <a:p>
            <a:pPr eaLnBrk="1" hangingPunct="1"/>
            <a:endParaRPr lang="en-US" baseline="0" dirty="0">
              <a:latin typeface="Calibri" pitchFamily="34" charset="0"/>
            </a:endParaRPr>
          </a:p>
          <a:p>
            <a:pPr eaLnBrk="1" hangingPunct="1"/>
            <a:r>
              <a:rPr lang="en-US" baseline="0" dirty="0">
                <a:latin typeface="Calibri" pitchFamily="34" charset="0"/>
              </a:rPr>
              <a:t>Tri band UMTS/HSDPA </a:t>
            </a:r>
          </a:p>
          <a:p>
            <a:pPr eaLnBrk="1" hangingPunct="1"/>
            <a:r>
              <a:rPr lang="en-US" baseline="0" dirty="0">
                <a:latin typeface="Calibri" pitchFamily="34" charset="0"/>
              </a:rPr>
              <a:t>  (850, 1900, 2100 MHz</a:t>
            </a:r>
            <a:r>
              <a:rPr lang="en-US" baseline="0" dirty="0" smtClean="0">
                <a:latin typeface="Calibri" pitchFamily="34" charset="0"/>
              </a:rPr>
              <a:t>)</a:t>
            </a:r>
            <a:br>
              <a:rPr lang="en-US" baseline="0" dirty="0" smtClean="0">
                <a:latin typeface="Calibri" pitchFamily="34" charset="0"/>
              </a:rPr>
            </a:br>
            <a:r>
              <a:rPr lang="en-US" baseline="0" dirty="0" smtClean="0">
                <a:latin typeface="Calibri" pitchFamily="34" charset="0"/>
              </a:rPr>
              <a:t/>
            </a:r>
            <a:br>
              <a:rPr lang="en-US" baseline="0" dirty="0" smtClean="0">
                <a:latin typeface="Calibri" pitchFamily="34" charset="0"/>
              </a:rPr>
            </a:br>
            <a:r>
              <a:rPr lang="en-US" baseline="0" dirty="0" smtClean="0">
                <a:latin typeface="Calibri" pitchFamily="34" charset="0"/>
              </a:rPr>
              <a:t>Soon LTE</a:t>
            </a:r>
            <a:endParaRPr lang="en-US" baseline="0" dirty="0">
              <a:latin typeface="Calibri" pitchFamily="34" charset="0"/>
            </a:endParaRPr>
          </a:p>
          <a:p>
            <a:pPr eaLnBrk="1" hangingPunct="1"/>
            <a:endParaRPr lang="en-US" baseline="0" dirty="0">
              <a:latin typeface="Calibri" pitchFamily="34" charset="0"/>
            </a:endParaRPr>
          </a:p>
          <a:p>
            <a:pPr eaLnBrk="1" hangingPunct="1"/>
            <a:r>
              <a:rPr lang="en-US" baseline="0" dirty="0">
                <a:latin typeface="Calibri" pitchFamily="34" charset="0"/>
              </a:rPr>
              <a:t>GPS + accelerometers</a:t>
            </a:r>
          </a:p>
          <a:p>
            <a:pPr eaLnBrk="1" hangingPunct="1"/>
            <a:endParaRPr lang="en-US" baseline="0" dirty="0">
              <a:latin typeface="Calibri" pitchFamily="34" charset="0"/>
            </a:endParaRPr>
          </a:p>
          <a:p>
            <a:pPr eaLnBrk="1" hangingPunct="1"/>
            <a:r>
              <a:rPr lang="en-US" baseline="0" dirty="0" err="1">
                <a:latin typeface="Calibri" pitchFamily="34" charset="0"/>
              </a:rPr>
              <a:t>WiFi</a:t>
            </a:r>
            <a:r>
              <a:rPr lang="en-US" baseline="0" dirty="0">
                <a:latin typeface="Calibri" pitchFamily="34" charset="0"/>
              </a:rPr>
              <a:t> (802.11b/g)</a:t>
            </a:r>
          </a:p>
          <a:p>
            <a:pPr eaLnBrk="1" hangingPunct="1"/>
            <a:endParaRPr lang="en-US" baseline="0" dirty="0">
              <a:latin typeface="Calibri" pitchFamily="34" charset="0"/>
            </a:endParaRPr>
          </a:p>
          <a:p>
            <a:pPr eaLnBrk="1" hangingPunct="1"/>
            <a:r>
              <a:rPr lang="en-US" baseline="0" dirty="0" smtClean="0">
                <a:latin typeface="Calibri" pitchFamily="34" charset="0"/>
              </a:rPr>
              <a:t>Bluetooth</a:t>
            </a:r>
          </a:p>
          <a:p>
            <a:pPr eaLnBrk="1" hangingPunct="1"/>
            <a:endParaRPr lang="fr-CH" dirty="0">
              <a:latin typeface="Calibri" pitchFamily="34" charset="0"/>
            </a:endParaRPr>
          </a:p>
          <a:p>
            <a:pPr eaLnBrk="1" hangingPunct="1"/>
            <a:r>
              <a:rPr lang="fr-CH" baseline="0" dirty="0" smtClean="0">
                <a:latin typeface="Calibri" pitchFamily="34" charset="0"/>
              </a:rPr>
              <a:t>P2P</a:t>
            </a:r>
            <a:r>
              <a:rPr lang="fr-CH" dirty="0" smtClean="0">
                <a:latin typeface="Calibri" pitchFamily="34" charset="0"/>
              </a:rPr>
              <a:t> </a:t>
            </a:r>
            <a:r>
              <a:rPr lang="fr-CH" dirty="0" err="1" smtClean="0">
                <a:latin typeface="Calibri" pitchFamily="34" charset="0"/>
              </a:rPr>
              <a:t>wireless</a:t>
            </a:r>
            <a:endParaRPr lang="fr-CH" dirty="0" smtClean="0">
              <a:latin typeface="Calibri" pitchFamily="34" charset="0"/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fr-CH" dirty="0" smtClean="0">
                <a:latin typeface="Calibri" pitchFamily="34" charset="0"/>
              </a:rPr>
              <a:t>Nokia: NIC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fr-CH" baseline="0" dirty="0" err="1" smtClean="0">
                <a:latin typeface="Calibri" pitchFamily="34" charset="0"/>
              </a:rPr>
              <a:t>Qualcomm</a:t>
            </a:r>
            <a:r>
              <a:rPr lang="fr-CH" baseline="0" dirty="0" smtClean="0">
                <a:latin typeface="Calibri" pitchFamily="34" charset="0"/>
              </a:rPr>
              <a:t>: </a:t>
            </a:r>
            <a:r>
              <a:rPr lang="fr-CH" baseline="0" dirty="0" err="1" smtClean="0">
                <a:latin typeface="Calibri" pitchFamily="34" charset="0"/>
              </a:rPr>
              <a:t>Flashlinq</a:t>
            </a:r>
            <a:endParaRPr lang="fr-CH" baseline="0" dirty="0" smtClean="0">
              <a:latin typeface="Calibri" pitchFamily="34" charset="0"/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fr-CH" dirty="0" err="1" smtClean="0">
                <a:latin typeface="Calibri" pitchFamily="34" charset="0"/>
              </a:rPr>
              <a:t>WiFi</a:t>
            </a:r>
            <a:r>
              <a:rPr lang="fr-CH" dirty="0" smtClean="0">
                <a:latin typeface="Calibri" pitchFamily="34" charset="0"/>
              </a:rPr>
              <a:t>-Alliance: Wi-Fi Direct</a:t>
            </a:r>
            <a:endParaRPr lang="en-US" baseline="0" dirty="0" smtClean="0">
              <a:latin typeface="Calibri" pitchFamily="34" charset="0"/>
            </a:endParaRPr>
          </a:p>
          <a:p>
            <a:pPr eaLnBrk="1" hangingPunct="1"/>
            <a:endParaRPr lang="en-US" baseline="0" dirty="0">
              <a:latin typeface="Calibri" pitchFamily="34" charset="0"/>
            </a:endParaRPr>
          </a:p>
          <a:p>
            <a:pPr eaLnBrk="1" hangingPunct="1"/>
            <a:endParaRPr lang="en-US" baseline="0" dirty="0">
              <a:latin typeface="Calibri" pitchFamily="34" charset="0"/>
            </a:endParaRPr>
          </a:p>
          <a:p>
            <a:pPr eaLnBrk="1" hangingPunct="1"/>
            <a:endParaRPr lang="en-US" baseline="0" dirty="0">
              <a:latin typeface="Calibri" pitchFamily="34" charset="0"/>
            </a:endParaRPr>
          </a:p>
        </p:txBody>
      </p:sp>
      <p:sp>
        <p:nvSpPr>
          <p:cNvPr id="22534" name="Title 4"/>
          <p:cNvSpPr>
            <a:spLocks noGrp="1"/>
          </p:cNvSpPr>
          <p:nvPr>
            <p:ph type="title" idx="4294967295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Modern Mobile Phones</a:t>
            </a:r>
          </a:p>
        </p:txBody>
      </p:sp>
      <p:pic>
        <p:nvPicPr>
          <p:cNvPr id="22535" name="Picture 7" descr="C:\Users\jhubaux\Pictures\nokia_e71_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09600"/>
            <a:ext cx="2129444" cy="363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CH" smtClean="0"/>
              <a:t>Design of Cryptographic Mechanisms with Rational Players: Secret Sharing</a:t>
            </a: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A51BFE7-FD05-4F0A-AA98-9989BFC8A0C2}" type="slidenum">
              <a:rPr lang="en-US" smtClean="0"/>
              <a:pPr/>
              <a:t>30</a:t>
            </a:fld>
            <a:endParaRPr lang="en-US" smtClean="0"/>
          </a:p>
        </p:txBody>
      </p:sp>
      <p:cxnSp>
        <p:nvCxnSpPr>
          <p:cNvPr id="54276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228601" y="3198813"/>
            <a:ext cx="1827213" cy="158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4277" name="Straight Arrow Connector 9"/>
          <p:cNvCxnSpPr>
            <a:cxnSpLocks noChangeShapeType="1"/>
          </p:cNvCxnSpPr>
          <p:nvPr/>
        </p:nvCxnSpPr>
        <p:spPr bwMode="auto">
          <a:xfrm>
            <a:off x="1143000" y="4113213"/>
            <a:ext cx="17526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" name="Straight Connector 14"/>
          <p:cNvCxnSpPr/>
          <p:nvPr/>
        </p:nvCxnSpPr>
        <p:spPr bwMode="auto">
          <a:xfrm>
            <a:off x="1970088" y="3700463"/>
            <a:ext cx="11112" cy="4191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 rot="5400000">
            <a:off x="1788319" y="3545681"/>
            <a:ext cx="1147763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80" name="Oval 17"/>
          <p:cNvSpPr>
            <a:spLocks noChangeArrowheads="1"/>
          </p:cNvSpPr>
          <p:nvPr/>
        </p:nvSpPr>
        <p:spPr bwMode="auto">
          <a:xfrm>
            <a:off x="1371600" y="3227295"/>
            <a:ext cx="76200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54281" name="Oval 18"/>
          <p:cNvSpPr>
            <a:spLocks noChangeArrowheads="1"/>
          </p:cNvSpPr>
          <p:nvPr/>
        </p:nvSpPr>
        <p:spPr bwMode="auto">
          <a:xfrm>
            <a:off x="1935163" y="3665538"/>
            <a:ext cx="76200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54282" name="Oval 19"/>
          <p:cNvSpPr>
            <a:spLocks noChangeArrowheads="1"/>
          </p:cNvSpPr>
          <p:nvPr/>
        </p:nvSpPr>
        <p:spPr bwMode="auto">
          <a:xfrm>
            <a:off x="2314575" y="2926975"/>
            <a:ext cx="76200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54283" name="Oval 20"/>
          <p:cNvSpPr>
            <a:spLocks noChangeArrowheads="1"/>
          </p:cNvSpPr>
          <p:nvPr/>
        </p:nvSpPr>
        <p:spPr bwMode="auto">
          <a:xfrm>
            <a:off x="1104900" y="2592013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54284" name="TextBox 21"/>
          <p:cNvSpPr txBox="1">
            <a:spLocks noChangeArrowheads="1"/>
          </p:cNvSpPr>
          <p:nvPr/>
        </p:nvSpPr>
        <p:spPr bwMode="auto">
          <a:xfrm>
            <a:off x="1066800" y="1827213"/>
            <a:ext cx="173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baseline="0"/>
              <a:t>a. Share issuer</a:t>
            </a:r>
          </a:p>
        </p:txBody>
      </p:sp>
      <p:sp>
        <p:nvSpPr>
          <p:cNvPr id="54285" name="Rectangle 22"/>
          <p:cNvSpPr>
            <a:spLocks noChangeArrowheads="1"/>
          </p:cNvSpPr>
          <p:nvPr/>
        </p:nvSpPr>
        <p:spPr bwMode="auto">
          <a:xfrm>
            <a:off x="1057275" y="3124200"/>
            <a:ext cx="466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baseline="0" dirty="0">
                <a:solidFill>
                  <a:srgbClr val="000000"/>
                </a:solidFill>
              </a:rPr>
              <a:t>S1</a:t>
            </a:r>
          </a:p>
        </p:txBody>
      </p:sp>
      <p:sp>
        <p:nvSpPr>
          <p:cNvPr id="54286" name="Rectangle 23"/>
          <p:cNvSpPr>
            <a:spLocks noChangeArrowheads="1"/>
          </p:cNvSpPr>
          <p:nvPr/>
        </p:nvSpPr>
        <p:spPr bwMode="auto">
          <a:xfrm>
            <a:off x="152400" y="3579813"/>
            <a:ext cx="850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baseline="0">
                <a:solidFill>
                  <a:srgbClr val="000000"/>
                </a:solidFill>
              </a:rPr>
              <a:t>Secret</a:t>
            </a:r>
          </a:p>
        </p:txBody>
      </p:sp>
      <p:cxnSp>
        <p:nvCxnSpPr>
          <p:cNvPr id="54287" name="Straight Arrow Connector 25"/>
          <p:cNvCxnSpPr>
            <a:cxnSpLocks noChangeShapeType="1"/>
          </p:cNvCxnSpPr>
          <p:nvPr/>
        </p:nvCxnSpPr>
        <p:spPr bwMode="auto">
          <a:xfrm rot="5400000" flipH="1" flipV="1">
            <a:off x="581025" y="3046413"/>
            <a:ext cx="838200" cy="228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4288" name="Rectangle 26"/>
          <p:cNvSpPr>
            <a:spLocks noChangeArrowheads="1"/>
          </p:cNvSpPr>
          <p:nvPr/>
        </p:nvSpPr>
        <p:spPr bwMode="auto">
          <a:xfrm>
            <a:off x="2362200" y="2894013"/>
            <a:ext cx="46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baseline="0">
                <a:solidFill>
                  <a:srgbClr val="000000"/>
                </a:solidFill>
              </a:rPr>
              <a:t>S3</a:t>
            </a:r>
          </a:p>
        </p:txBody>
      </p:sp>
      <p:sp>
        <p:nvSpPr>
          <p:cNvPr id="54289" name="Rectangle 27"/>
          <p:cNvSpPr>
            <a:spLocks noChangeArrowheads="1"/>
          </p:cNvSpPr>
          <p:nvPr/>
        </p:nvSpPr>
        <p:spPr bwMode="auto">
          <a:xfrm>
            <a:off x="1905000" y="3656013"/>
            <a:ext cx="46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baseline="0">
                <a:solidFill>
                  <a:srgbClr val="000000"/>
                </a:solidFill>
              </a:rPr>
              <a:t>S2</a:t>
            </a:r>
          </a:p>
        </p:txBody>
      </p:sp>
      <p:sp>
        <p:nvSpPr>
          <p:cNvPr id="54290" name="Rectangle 28"/>
          <p:cNvSpPr>
            <a:spLocks noChangeArrowheads="1"/>
          </p:cNvSpPr>
          <p:nvPr/>
        </p:nvSpPr>
        <p:spPr bwMode="auto">
          <a:xfrm>
            <a:off x="6781800" y="2360613"/>
            <a:ext cx="9906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fr-CH" baseline="0"/>
              <a:t>Agent 1</a:t>
            </a:r>
          </a:p>
        </p:txBody>
      </p:sp>
      <p:sp>
        <p:nvSpPr>
          <p:cNvPr id="54291" name="Rectangle 29"/>
          <p:cNvSpPr>
            <a:spLocks noChangeArrowheads="1"/>
          </p:cNvSpPr>
          <p:nvPr/>
        </p:nvSpPr>
        <p:spPr bwMode="auto">
          <a:xfrm>
            <a:off x="6781800" y="2970213"/>
            <a:ext cx="9906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fr-CH" baseline="0"/>
              <a:t>Agent 2</a:t>
            </a:r>
          </a:p>
        </p:txBody>
      </p:sp>
      <p:sp>
        <p:nvSpPr>
          <p:cNvPr id="54292" name="Rectangle 30"/>
          <p:cNvSpPr>
            <a:spLocks noChangeArrowheads="1"/>
          </p:cNvSpPr>
          <p:nvPr/>
        </p:nvSpPr>
        <p:spPr bwMode="auto">
          <a:xfrm>
            <a:off x="6781800" y="3579813"/>
            <a:ext cx="9906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fr-CH" baseline="0"/>
              <a:t>Agent 3</a:t>
            </a:r>
          </a:p>
        </p:txBody>
      </p:sp>
      <p:cxnSp>
        <p:nvCxnSpPr>
          <p:cNvPr id="54293" name="Straight Arrow Connector 32"/>
          <p:cNvCxnSpPr>
            <a:cxnSpLocks noChangeShapeType="1"/>
          </p:cNvCxnSpPr>
          <p:nvPr/>
        </p:nvCxnSpPr>
        <p:spPr bwMode="auto">
          <a:xfrm flipV="1">
            <a:off x="4572000" y="2589213"/>
            <a:ext cx="1600200" cy="457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4294" name="Straight Arrow Connector 34"/>
          <p:cNvCxnSpPr>
            <a:cxnSpLocks noChangeShapeType="1"/>
          </p:cNvCxnSpPr>
          <p:nvPr/>
        </p:nvCxnSpPr>
        <p:spPr bwMode="auto">
          <a:xfrm>
            <a:off x="4572000" y="3198813"/>
            <a:ext cx="16002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4295" name="Straight Arrow Connector 36"/>
          <p:cNvCxnSpPr>
            <a:cxnSpLocks noChangeShapeType="1"/>
          </p:cNvCxnSpPr>
          <p:nvPr/>
        </p:nvCxnSpPr>
        <p:spPr bwMode="auto">
          <a:xfrm>
            <a:off x="4572000" y="3429000"/>
            <a:ext cx="1600200" cy="381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4296" name="TextBox 37"/>
          <p:cNvSpPr txBox="1">
            <a:spLocks noChangeArrowheads="1"/>
          </p:cNvSpPr>
          <p:nvPr/>
        </p:nvSpPr>
        <p:spPr bwMode="auto">
          <a:xfrm>
            <a:off x="5181600" y="1905000"/>
            <a:ext cx="2236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baseline="0"/>
              <a:t>b. Share distribution</a:t>
            </a:r>
          </a:p>
        </p:txBody>
      </p:sp>
      <p:sp>
        <p:nvSpPr>
          <p:cNvPr id="54297" name="TextBox 38"/>
          <p:cNvSpPr txBox="1">
            <a:spLocks noChangeArrowheads="1"/>
          </p:cNvSpPr>
          <p:nvPr/>
        </p:nvSpPr>
        <p:spPr bwMode="auto">
          <a:xfrm>
            <a:off x="228600" y="1219200"/>
            <a:ext cx="425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2400" b="1" baseline="0"/>
              <a:t>Reminder on secret sharing</a:t>
            </a:r>
          </a:p>
        </p:txBody>
      </p:sp>
      <p:sp>
        <p:nvSpPr>
          <p:cNvPr id="54298" name="Rectangle 39"/>
          <p:cNvSpPr>
            <a:spLocks noChangeArrowheads="1"/>
          </p:cNvSpPr>
          <p:nvPr/>
        </p:nvSpPr>
        <p:spPr bwMode="auto">
          <a:xfrm>
            <a:off x="2819400" y="5181600"/>
            <a:ext cx="9906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fr-CH" baseline="0"/>
              <a:t>Agent 1</a:t>
            </a:r>
          </a:p>
        </p:txBody>
      </p:sp>
      <p:sp>
        <p:nvSpPr>
          <p:cNvPr id="54299" name="Rectangle 40"/>
          <p:cNvSpPr>
            <a:spLocks noChangeArrowheads="1"/>
          </p:cNvSpPr>
          <p:nvPr/>
        </p:nvSpPr>
        <p:spPr bwMode="auto">
          <a:xfrm>
            <a:off x="5486400" y="5791200"/>
            <a:ext cx="9906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fr-CH" baseline="0"/>
              <a:t>Agent 2</a:t>
            </a:r>
          </a:p>
        </p:txBody>
      </p:sp>
      <p:sp>
        <p:nvSpPr>
          <p:cNvPr id="54300" name="Rectangle 41"/>
          <p:cNvSpPr>
            <a:spLocks noChangeArrowheads="1"/>
          </p:cNvSpPr>
          <p:nvPr/>
        </p:nvSpPr>
        <p:spPr bwMode="auto">
          <a:xfrm>
            <a:off x="2819400" y="6400800"/>
            <a:ext cx="9906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fr-CH" baseline="0"/>
              <a:t>Agent 3</a:t>
            </a:r>
          </a:p>
        </p:txBody>
      </p:sp>
      <p:sp>
        <p:nvSpPr>
          <p:cNvPr id="54301" name="Rectangle 42"/>
          <p:cNvSpPr>
            <a:spLocks noChangeArrowheads="1"/>
          </p:cNvSpPr>
          <p:nvPr/>
        </p:nvSpPr>
        <p:spPr bwMode="auto">
          <a:xfrm>
            <a:off x="5324475" y="2438400"/>
            <a:ext cx="466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baseline="0">
                <a:solidFill>
                  <a:srgbClr val="000000"/>
                </a:solidFill>
              </a:rPr>
              <a:t>S1</a:t>
            </a:r>
          </a:p>
        </p:txBody>
      </p:sp>
      <p:sp>
        <p:nvSpPr>
          <p:cNvPr id="54302" name="Rectangle 43"/>
          <p:cNvSpPr>
            <a:spLocks noChangeArrowheads="1"/>
          </p:cNvSpPr>
          <p:nvPr/>
        </p:nvSpPr>
        <p:spPr bwMode="auto">
          <a:xfrm>
            <a:off x="5334000" y="2895600"/>
            <a:ext cx="466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baseline="0">
                <a:solidFill>
                  <a:srgbClr val="000000"/>
                </a:solidFill>
              </a:rPr>
              <a:t>S2</a:t>
            </a:r>
          </a:p>
        </p:txBody>
      </p:sp>
      <p:sp>
        <p:nvSpPr>
          <p:cNvPr id="54303" name="Rectangle 44"/>
          <p:cNvSpPr>
            <a:spLocks noChangeArrowheads="1"/>
          </p:cNvSpPr>
          <p:nvPr/>
        </p:nvSpPr>
        <p:spPr bwMode="auto">
          <a:xfrm>
            <a:off x="5334000" y="3363913"/>
            <a:ext cx="46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baseline="0">
                <a:solidFill>
                  <a:srgbClr val="000000"/>
                </a:solidFill>
              </a:rPr>
              <a:t>S3</a:t>
            </a:r>
          </a:p>
        </p:txBody>
      </p:sp>
      <p:sp>
        <p:nvSpPr>
          <p:cNvPr id="54304" name="TextBox 45"/>
          <p:cNvSpPr txBox="1">
            <a:spLocks noChangeArrowheads="1"/>
          </p:cNvSpPr>
          <p:nvPr/>
        </p:nvSpPr>
        <p:spPr bwMode="auto">
          <a:xfrm>
            <a:off x="3048000" y="4572000"/>
            <a:ext cx="2608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baseline="0"/>
              <a:t>c. Secret reconstruction</a:t>
            </a:r>
          </a:p>
        </p:txBody>
      </p:sp>
      <p:sp>
        <p:nvSpPr>
          <p:cNvPr id="54305" name="Rectangle 46"/>
          <p:cNvSpPr>
            <a:spLocks noChangeArrowheads="1"/>
          </p:cNvSpPr>
          <p:nvPr/>
        </p:nvSpPr>
        <p:spPr bwMode="auto">
          <a:xfrm>
            <a:off x="3800475" y="5410200"/>
            <a:ext cx="466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baseline="0">
                <a:solidFill>
                  <a:srgbClr val="000000"/>
                </a:solidFill>
              </a:rPr>
              <a:t>S1</a:t>
            </a:r>
          </a:p>
        </p:txBody>
      </p:sp>
      <p:sp>
        <p:nvSpPr>
          <p:cNvPr id="54306" name="Rectangle 47"/>
          <p:cNvSpPr>
            <a:spLocks noChangeArrowheads="1"/>
          </p:cNvSpPr>
          <p:nvPr/>
        </p:nvSpPr>
        <p:spPr bwMode="auto">
          <a:xfrm>
            <a:off x="5029200" y="5791200"/>
            <a:ext cx="466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baseline="0">
                <a:solidFill>
                  <a:srgbClr val="000000"/>
                </a:solidFill>
              </a:rPr>
              <a:t>S2</a:t>
            </a:r>
          </a:p>
        </p:txBody>
      </p:sp>
      <p:sp>
        <p:nvSpPr>
          <p:cNvPr id="54307" name="Rectangle 48"/>
          <p:cNvSpPr>
            <a:spLocks noChangeArrowheads="1"/>
          </p:cNvSpPr>
          <p:nvPr/>
        </p:nvSpPr>
        <p:spPr bwMode="auto">
          <a:xfrm>
            <a:off x="3810000" y="6324600"/>
            <a:ext cx="466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baseline="0">
                <a:solidFill>
                  <a:srgbClr val="000000"/>
                </a:solidFill>
              </a:rPr>
              <a:t>S3</a:t>
            </a:r>
          </a:p>
        </p:txBody>
      </p:sp>
      <p:cxnSp>
        <p:nvCxnSpPr>
          <p:cNvPr id="54308" name="Straight Arrow Connector 50"/>
          <p:cNvCxnSpPr>
            <a:cxnSpLocks noChangeShapeType="1"/>
          </p:cNvCxnSpPr>
          <p:nvPr/>
        </p:nvCxnSpPr>
        <p:spPr bwMode="auto">
          <a:xfrm>
            <a:off x="4191000" y="5715000"/>
            <a:ext cx="457200" cy="228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4309" name="Straight Arrow Connector 52"/>
          <p:cNvCxnSpPr>
            <a:cxnSpLocks noChangeShapeType="1"/>
          </p:cNvCxnSpPr>
          <p:nvPr/>
        </p:nvCxnSpPr>
        <p:spPr bwMode="auto">
          <a:xfrm flipV="1">
            <a:off x="4191000" y="6172200"/>
            <a:ext cx="685800" cy="2603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4310" name="Straight Arrow Connector 54"/>
          <p:cNvCxnSpPr>
            <a:cxnSpLocks noChangeShapeType="1"/>
            <a:stCxn id="54306" idx="1"/>
          </p:cNvCxnSpPr>
          <p:nvPr/>
        </p:nvCxnSpPr>
        <p:spPr bwMode="auto">
          <a:xfrm rot="10800000">
            <a:off x="4495800" y="5715000"/>
            <a:ext cx="533400" cy="2603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4311" name="Straight Arrow Connector 59"/>
          <p:cNvCxnSpPr>
            <a:cxnSpLocks noChangeShapeType="1"/>
          </p:cNvCxnSpPr>
          <p:nvPr/>
        </p:nvCxnSpPr>
        <p:spPr bwMode="auto">
          <a:xfrm rot="5400000">
            <a:off x="3467100" y="5829300"/>
            <a:ext cx="533400" cy="304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4312" name="Straight Arrow Connector 64"/>
          <p:cNvCxnSpPr>
            <a:cxnSpLocks noChangeShapeType="1"/>
          </p:cNvCxnSpPr>
          <p:nvPr/>
        </p:nvCxnSpPr>
        <p:spPr bwMode="auto">
          <a:xfrm rot="16200000" flipV="1">
            <a:off x="3489325" y="5807075"/>
            <a:ext cx="641350" cy="457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4313" name="Straight Arrow Connector 67"/>
          <p:cNvCxnSpPr>
            <a:cxnSpLocks noChangeShapeType="1"/>
          </p:cNvCxnSpPr>
          <p:nvPr/>
        </p:nvCxnSpPr>
        <p:spPr bwMode="auto">
          <a:xfrm rot="10800000" flipV="1">
            <a:off x="4419600" y="5972175"/>
            <a:ext cx="609600" cy="2714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5" name="Straight Connector 44"/>
          <p:cNvCxnSpPr/>
          <p:nvPr/>
        </p:nvCxnSpPr>
        <p:spPr bwMode="auto">
          <a:xfrm rot="5400000">
            <a:off x="990600" y="3695700"/>
            <a:ext cx="8382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 43"/>
          <p:cNvSpPr/>
          <p:nvPr/>
        </p:nvSpPr>
        <p:spPr>
          <a:xfrm>
            <a:off x="1066800" y="2410012"/>
            <a:ext cx="1470212" cy="1399988"/>
          </a:xfrm>
          <a:custGeom>
            <a:avLst/>
            <a:gdLst>
              <a:gd name="connsiteX0" fmla="*/ 0 w 896471"/>
              <a:gd name="connsiteY0" fmla="*/ 0 h 1189317"/>
              <a:gd name="connsiteX1" fmla="*/ 475130 w 896471"/>
              <a:gd name="connsiteY1" fmla="*/ 1183341 h 1189317"/>
              <a:gd name="connsiteX2" fmla="*/ 896471 w 896471"/>
              <a:gd name="connsiteY2" fmla="*/ 35858 h 1189317"/>
              <a:gd name="connsiteX3" fmla="*/ 896471 w 896471"/>
              <a:gd name="connsiteY3" fmla="*/ 35858 h 118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6471" h="1189317">
                <a:moveTo>
                  <a:pt x="0" y="0"/>
                </a:moveTo>
                <a:cubicBezTo>
                  <a:pt x="162859" y="588682"/>
                  <a:pt x="325718" y="1177365"/>
                  <a:pt x="475130" y="1183341"/>
                </a:cubicBezTo>
                <a:cubicBezTo>
                  <a:pt x="624542" y="1189317"/>
                  <a:pt x="896471" y="35858"/>
                  <a:pt x="896471" y="35858"/>
                </a:cubicBezTo>
                <a:lnTo>
                  <a:pt x="896471" y="35858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CH" smtClean="0"/>
              <a:t>The Temptation of Selfishness in Secret Sharing</a:t>
            </a:r>
          </a:p>
        </p:txBody>
      </p:sp>
      <p:sp>
        <p:nvSpPr>
          <p:cNvPr id="5529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14D6B157-3A31-4653-AB81-F7546BAF9C33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55300" name="Rectangle 3"/>
          <p:cNvSpPr>
            <a:spLocks noChangeArrowheads="1"/>
          </p:cNvSpPr>
          <p:nvPr/>
        </p:nvSpPr>
        <p:spPr bwMode="auto">
          <a:xfrm>
            <a:off x="685800" y="1808163"/>
            <a:ext cx="990600" cy="3810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fr-CH" baseline="0"/>
              <a:t>Agent 1</a:t>
            </a:r>
          </a:p>
        </p:txBody>
      </p:sp>
      <p:sp>
        <p:nvSpPr>
          <p:cNvPr id="55301" name="Rectangle 4"/>
          <p:cNvSpPr>
            <a:spLocks noChangeArrowheads="1"/>
          </p:cNvSpPr>
          <p:nvPr/>
        </p:nvSpPr>
        <p:spPr bwMode="auto">
          <a:xfrm>
            <a:off x="3352800" y="2417763"/>
            <a:ext cx="9906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fr-CH" baseline="0"/>
              <a:t>Agent 2</a:t>
            </a:r>
          </a:p>
        </p:txBody>
      </p:sp>
      <p:sp>
        <p:nvSpPr>
          <p:cNvPr id="55302" name="Rectangle 5"/>
          <p:cNvSpPr>
            <a:spLocks noChangeArrowheads="1"/>
          </p:cNvSpPr>
          <p:nvPr/>
        </p:nvSpPr>
        <p:spPr bwMode="auto">
          <a:xfrm>
            <a:off x="685800" y="3027363"/>
            <a:ext cx="9906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fr-CH" baseline="0"/>
              <a:t>Agent 3</a:t>
            </a:r>
          </a:p>
        </p:txBody>
      </p:sp>
      <p:sp>
        <p:nvSpPr>
          <p:cNvPr id="55303" name="Rectangle 6"/>
          <p:cNvSpPr>
            <a:spLocks noChangeArrowheads="1"/>
          </p:cNvSpPr>
          <p:nvPr/>
        </p:nvSpPr>
        <p:spPr bwMode="auto">
          <a:xfrm>
            <a:off x="1666875" y="2036763"/>
            <a:ext cx="46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baseline="0">
                <a:solidFill>
                  <a:srgbClr val="000000"/>
                </a:solidFill>
              </a:rPr>
              <a:t>S1</a:t>
            </a:r>
          </a:p>
        </p:txBody>
      </p:sp>
      <p:sp>
        <p:nvSpPr>
          <p:cNvPr id="55304" name="Rectangle 7"/>
          <p:cNvSpPr>
            <a:spLocks noChangeArrowheads="1"/>
          </p:cNvSpPr>
          <p:nvPr/>
        </p:nvSpPr>
        <p:spPr bwMode="auto">
          <a:xfrm>
            <a:off x="2895600" y="2417763"/>
            <a:ext cx="46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baseline="0">
                <a:solidFill>
                  <a:srgbClr val="000000"/>
                </a:solidFill>
              </a:rPr>
              <a:t>S2</a:t>
            </a:r>
          </a:p>
        </p:txBody>
      </p:sp>
      <p:sp>
        <p:nvSpPr>
          <p:cNvPr id="55305" name="Rectangle 8"/>
          <p:cNvSpPr>
            <a:spLocks noChangeArrowheads="1"/>
          </p:cNvSpPr>
          <p:nvPr/>
        </p:nvSpPr>
        <p:spPr bwMode="auto">
          <a:xfrm>
            <a:off x="1676400" y="2951163"/>
            <a:ext cx="46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baseline="0">
                <a:solidFill>
                  <a:srgbClr val="000000"/>
                </a:solidFill>
              </a:rPr>
              <a:t>S3</a:t>
            </a:r>
          </a:p>
        </p:txBody>
      </p:sp>
      <p:cxnSp>
        <p:nvCxnSpPr>
          <p:cNvPr id="55306" name="Straight Arrow Connector 13"/>
          <p:cNvCxnSpPr>
            <a:cxnSpLocks noChangeShapeType="1"/>
          </p:cNvCxnSpPr>
          <p:nvPr/>
        </p:nvCxnSpPr>
        <p:spPr bwMode="auto">
          <a:xfrm flipV="1">
            <a:off x="2133600" y="2798763"/>
            <a:ext cx="685800" cy="2603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5307" name="Straight Arrow Connector 14"/>
          <p:cNvCxnSpPr>
            <a:cxnSpLocks noChangeShapeType="1"/>
          </p:cNvCxnSpPr>
          <p:nvPr/>
        </p:nvCxnSpPr>
        <p:spPr bwMode="auto">
          <a:xfrm rot="10800000">
            <a:off x="2438400" y="2341563"/>
            <a:ext cx="533400" cy="2603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5308" name="Straight Arrow Connector 15"/>
          <p:cNvCxnSpPr>
            <a:cxnSpLocks noChangeShapeType="1"/>
          </p:cNvCxnSpPr>
          <p:nvPr/>
        </p:nvCxnSpPr>
        <p:spPr bwMode="auto">
          <a:xfrm rot="16200000" flipV="1">
            <a:off x="1393825" y="2395538"/>
            <a:ext cx="64135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5309" name="Straight Arrow Connector 16"/>
          <p:cNvCxnSpPr>
            <a:cxnSpLocks noChangeShapeType="1"/>
          </p:cNvCxnSpPr>
          <p:nvPr/>
        </p:nvCxnSpPr>
        <p:spPr bwMode="auto">
          <a:xfrm rot="10800000" flipV="1">
            <a:off x="2362200" y="2598738"/>
            <a:ext cx="609600" cy="2714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5310" name="TextBox 17"/>
          <p:cNvSpPr txBox="1">
            <a:spLocks noChangeArrowheads="1"/>
          </p:cNvSpPr>
          <p:nvPr/>
        </p:nvSpPr>
        <p:spPr bwMode="auto">
          <a:xfrm>
            <a:off x="4953000" y="2112963"/>
            <a:ext cx="38306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fr-CH" baseline="0"/>
              <a:t> Agent 1 can reconstruct the secret</a:t>
            </a:r>
          </a:p>
          <a:p>
            <a:pPr>
              <a:buFont typeface="Arial" charset="0"/>
              <a:buChar char="•"/>
            </a:pPr>
            <a:r>
              <a:rPr lang="fr-CH" baseline="0"/>
              <a:t> Neither Agent 2 nor Agent 3 can</a:t>
            </a:r>
          </a:p>
        </p:txBody>
      </p:sp>
      <p:sp>
        <p:nvSpPr>
          <p:cNvPr id="55311" name="TextBox 18"/>
          <p:cNvSpPr txBox="1">
            <a:spLocks noChangeArrowheads="1"/>
          </p:cNvSpPr>
          <p:nvPr/>
        </p:nvSpPr>
        <p:spPr bwMode="auto">
          <a:xfrm>
            <a:off x="838200" y="3594100"/>
            <a:ext cx="77676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fr-CH" baseline="0"/>
              <a:t> Model as a game:</a:t>
            </a:r>
          </a:p>
          <a:p>
            <a:pPr lvl="1">
              <a:buFont typeface="Arial" charset="0"/>
              <a:buChar char="•"/>
            </a:pPr>
            <a:r>
              <a:rPr lang="fr-CH" baseline="0"/>
              <a:t> Player = agent</a:t>
            </a:r>
          </a:p>
          <a:p>
            <a:pPr lvl="1">
              <a:buFont typeface="Arial" charset="0"/>
              <a:buChar char="•"/>
            </a:pPr>
            <a:r>
              <a:rPr lang="fr-CH" baseline="0"/>
              <a:t> Strategy: To deliver or not one’s share (depending on </a:t>
            </a:r>
            <a:br>
              <a:rPr lang="fr-CH" baseline="0"/>
            </a:br>
            <a:r>
              <a:rPr lang="fr-CH" baseline="0"/>
              <a:t>  what the other players did)</a:t>
            </a:r>
          </a:p>
          <a:p>
            <a:pPr lvl="1">
              <a:buFont typeface="Arial" charset="0"/>
              <a:buChar char="•"/>
            </a:pPr>
            <a:r>
              <a:rPr lang="fr-CH" baseline="0"/>
              <a:t> Payoff function: </a:t>
            </a:r>
          </a:p>
          <a:p>
            <a:pPr lvl="2">
              <a:buFont typeface="Arial" charset="0"/>
              <a:buChar char="•"/>
            </a:pPr>
            <a:r>
              <a:rPr lang="fr-CH" baseline="0"/>
              <a:t> a player prefers getting the secret</a:t>
            </a:r>
          </a:p>
          <a:p>
            <a:pPr lvl="2">
              <a:buFont typeface="Arial" charset="0"/>
              <a:buChar char="•"/>
            </a:pPr>
            <a:r>
              <a:rPr lang="fr-CH" baseline="0"/>
              <a:t> a player prefers fewer of the other get it</a:t>
            </a:r>
          </a:p>
          <a:p>
            <a:pPr lvl="2">
              <a:buFont typeface="Arial" charset="0"/>
              <a:buChar char="•"/>
            </a:pPr>
            <a:endParaRPr lang="fr-CH" baseline="0"/>
          </a:p>
          <a:p>
            <a:pPr>
              <a:buFont typeface="Arial" charset="0"/>
              <a:buChar char="•"/>
            </a:pPr>
            <a:r>
              <a:rPr lang="fr-CH" baseline="0"/>
              <a:t> Impossibility result: there is no simple mechanism that would prevent this</a:t>
            </a:r>
            <a:br>
              <a:rPr lang="fr-CH" baseline="0"/>
            </a:br>
            <a:r>
              <a:rPr lang="fr-CH" baseline="0"/>
              <a:t>   </a:t>
            </a:r>
            <a:r>
              <a:rPr lang="fr-CH" baseline="0">
                <a:sym typeface="Wingdings" pitchFamily="2" charset="2"/>
              </a:rPr>
              <a:t> Proposed solution: </a:t>
            </a:r>
            <a:r>
              <a:rPr lang="fr-CH" i="1" baseline="0">
                <a:sym typeface="Wingdings" pitchFamily="2" charset="2"/>
              </a:rPr>
              <a:t>randomized</a:t>
            </a:r>
            <a:r>
              <a:rPr lang="fr-CH" baseline="0">
                <a:sym typeface="Wingdings" pitchFamily="2" charset="2"/>
              </a:rPr>
              <a:t> mechanism</a:t>
            </a:r>
          </a:p>
          <a:p>
            <a:pPr>
              <a:buFont typeface="Arial" charset="0"/>
              <a:buChar char="•"/>
            </a:pPr>
            <a:endParaRPr lang="fr-CH" baseline="0">
              <a:sym typeface="Wingdings" pitchFamily="2" charset="2"/>
            </a:endParaRPr>
          </a:p>
          <a:p>
            <a:endParaRPr lang="fr-CH" baseline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Randomized Protocol (for 3, simplified)</a:t>
            </a:r>
          </a:p>
        </p:txBody>
      </p:sp>
      <p:sp>
        <p:nvSpPr>
          <p:cNvPr id="56323" name="AutoShape 5"/>
          <p:cNvSpPr>
            <a:spLocks noChangeArrowheads="1"/>
          </p:cNvSpPr>
          <p:nvPr/>
        </p:nvSpPr>
        <p:spPr bwMode="auto">
          <a:xfrm>
            <a:off x="5953125" y="4562475"/>
            <a:ext cx="647700" cy="638175"/>
          </a:xfrm>
          <a:prstGeom prst="smileyFace">
            <a:avLst>
              <a:gd name="adj" fmla="val 4653"/>
            </a:avLst>
          </a:prstGeom>
          <a:solidFill>
            <a:srgbClr val="D6ECEE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56324" name="AutoShape 6"/>
          <p:cNvSpPr>
            <a:spLocks noChangeArrowheads="1"/>
          </p:cNvSpPr>
          <p:nvPr/>
        </p:nvSpPr>
        <p:spPr bwMode="auto">
          <a:xfrm>
            <a:off x="7905750" y="2019300"/>
            <a:ext cx="647700" cy="638175"/>
          </a:xfrm>
          <a:prstGeom prst="smileyFace">
            <a:avLst>
              <a:gd name="adj" fmla="val 4653"/>
            </a:avLst>
          </a:prstGeom>
          <a:solidFill>
            <a:srgbClr val="D6ECEE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56325" name="AutoShape 7"/>
          <p:cNvSpPr>
            <a:spLocks noChangeArrowheads="1"/>
          </p:cNvSpPr>
          <p:nvPr/>
        </p:nvSpPr>
        <p:spPr bwMode="auto">
          <a:xfrm>
            <a:off x="4000500" y="2019300"/>
            <a:ext cx="647700" cy="638175"/>
          </a:xfrm>
          <a:prstGeom prst="smileyFace">
            <a:avLst>
              <a:gd name="adj" fmla="val 4653"/>
            </a:avLst>
          </a:prstGeom>
          <a:solidFill>
            <a:srgbClr val="D6ECEE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56326" name="Text Box 11"/>
          <p:cNvSpPr txBox="1">
            <a:spLocks noChangeArrowheads="1"/>
          </p:cNvSpPr>
          <p:nvPr/>
        </p:nvSpPr>
        <p:spPr bwMode="auto">
          <a:xfrm>
            <a:off x="6070600" y="4121150"/>
            <a:ext cx="401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hlink"/>
                </a:solidFill>
              </a:rPr>
              <a:t>1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6327" name="Text Box 12"/>
          <p:cNvSpPr txBox="1">
            <a:spLocks noChangeArrowheads="1"/>
          </p:cNvSpPr>
          <p:nvPr/>
        </p:nvSpPr>
        <p:spPr bwMode="auto">
          <a:xfrm>
            <a:off x="4127500" y="1597025"/>
            <a:ext cx="401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hlink"/>
                </a:solidFill>
              </a:rPr>
              <a:t>2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6328" name="Text Box 13"/>
          <p:cNvSpPr txBox="1">
            <a:spLocks noChangeArrowheads="1"/>
          </p:cNvSpPr>
          <p:nvPr/>
        </p:nvSpPr>
        <p:spPr bwMode="auto">
          <a:xfrm>
            <a:off x="8023225" y="1597025"/>
            <a:ext cx="401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hlink"/>
                </a:solidFill>
              </a:rPr>
              <a:t>3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85725" y="1852613"/>
            <a:ext cx="6892925" cy="4016375"/>
            <a:chOff x="60" y="1167"/>
            <a:chExt cx="4342" cy="2530"/>
          </a:xfrm>
        </p:grpSpPr>
        <p:sp>
          <p:nvSpPr>
            <p:cNvPr id="56356" name="Text Box 8"/>
            <p:cNvSpPr txBox="1">
              <a:spLocks noChangeArrowheads="1"/>
            </p:cNvSpPr>
            <p:nvPr/>
          </p:nvSpPr>
          <p:spPr bwMode="auto">
            <a:xfrm>
              <a:off x="60" y="3173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/>
              <a:endParaRPr lang="fr-FR" sz="2400"/>
            </a:p>
          </p:txBody>
        </p:sp>
        <p:sp>
          <p:nvSpPr>
            <p:cNvPr id="56357" name="Text Box 9"/>
            <p:cNvSpPr txBox="1">
              <a:spLocks noChangeArrowheads="1"/>
            </p:cNvSpPr>
            <p:nvPr/>
          </p:nvSpPr>
          <p:spPr bwMode="auto">
            <a:xfrm>
              <a:off x="4286" y="1167"/>
              <a:ext cx="11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>
                <a:latin typeface="Times New Roman" pitchFamily="18" charset="0"/>
              </a:endParaRPr>
            </a:p>
          </p:txBody>
        </p:sp>
        <p:sp>
          <p:nvSpPr>
            <p:cNvPr id="56358" name="Text Box 10"/>
            <p:cNvSpPr txBox="1">
              <a:spLocks noChangeArrowheads="1"/>
            </p:cNvSpPr>
            <p:nvPr/>
          </p:nvSpPr>
          <p:spPr bwMode="auto">
            <a:xfrm>
              <a:off x="152" y="1167"/>
              <a:ext cx="11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>
                <a:latin typeface="Times New Roman" pitchFamily="18" charset="0"/>
              </a:endParaRPr>
            </a:p>
          </p:txBody>
        </p:sp>
        <p:sp>
          <p:nvSpPr>
            <p:cNvPr id="56359" name="Text Box 14"/>
            <p:cNvSpPr txBox="1">
              <a:spLocks noChangeArrowheads="1"/>
            </p:cNvSpPr>
            <p:nvPr/>
          </p:nvSpPr>
          <p:spPr bwMode="auto">
            <a:xfrm>
              <a:off x="60" y="3485"/>
              <a:ext cx="1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 sz="2400" baseline="-25000">
                <a:sym typeface="Symbol" pitchFamily="18" charset="2"/>
              </a:endParaRPr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1905000" y="1922463"/>
            <a:ext cx="6029325" cy="4346575"/>
            <a:chOff x="60" y="1211"/>
            <a:chExt cx="3798" cy="2738"/>
          </a:xfrm>
        </p:grpSpPr>
        <p:sp>
          <p:nvSpPr>
            <p:cNvPr id="56343" name="Text Box 24"/>
            <p:cNvSpPr txBox="1">
              <a:spLocks noChangeArrowheads="1"/>
            </p:cNvSpPr>
            <p:nvPr/>
          </p:nvSpPr>
          <p:spPr bwMode="auto">
            <a:xfrm>
              <a:off x="60" y="3737"/>
              <a:ext cx="1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 sz="2400" baseline="-25000">
                <a:sym typeface="Symbol" pitchFamily="18" charset="2"/>
              </a:endParaRPr>
            </a:p>
          </p:txBody>
        </p:sp>
        <p:sp>
          <p:nvSpPr>
            <p:cNvPr id="56344" name="Text Box 27"/>
            <p:cNvSpPr txBox="1">
              <a:spLocks noChangeArrowheads="1"/>
            </p:cNvSpPr>
            <p:nvPr/>
          </p:nvSpPr>
          <p:spPr bwMode="auto">
            <a:xfrm>
              <a:off x="2594" y="1211"/>
              <a:ext cx="37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c</a:t>
              </a:r>
              <a:r>
                <a:rPr lang="en-US" sz="2400" baseline="-25000"/>
                <a:t>3R</a:t>
              </a:r>
              <a:endParaRPr lang="en-US" sz="2400"/>
            </a:p>
          </p:txBody>
        </p:sp>
        <p:sp>
          <p:nvSpPr>
            <p:cNvPr id="56345" name="Text Box 28"/>
            <p:cNvSpPr txBox="1">
              <a:spLocks noChangeArrowheads="1"/>
            </p:cNvSpPr>
            <p:nvPr/>
          </p:nvSpPr>
          <p:spPr bwMode="auto">
            <a:xfrm>
              <a:off x="2246" y="2081"/>
              <a:ext cx="3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c</a:t>
              </a:r>
              <a:r>
                <a:rPr lang="en-US" sz="2400" baseline="-25000"/>
                <a:t>1L</a:t>
              </a:r>
              <a:endParaRPr lang="en-US" sz="2400" baseline="-25000">
                <a:sym typeface="Symbol" pitchFamily="18" charset="2"/>
              </a:endParaRPr>
            </a:p>
          </p:txBody>
        </p:sp>
        <p:sp>
          <p:nvSpPr>
            <p:cNvPr id="56346" name="Text Box 29"/>
            <p:cNvSpPr txBox="1">
              <a:spLocks noChangeArrowheads="1"/>
            </p:cNvSpPr>
            <p:nvPr/>
          </p:nvSpPr>
          <p:spPr bwMode="auto">
            <a:xfrm>
              <a:off x="3008" y="2033"/>
              <a:ext cx="3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c</a:t>
              </a:r>
              <a:r>
                <a:rPr lang="en-US" sz="2400" baseline="-25000"/>
                <a:t>3L</a:t>
              </a:r>
              <a:endParaRPr lang="en-US" sz="2400" baseline="-25000">
                <a:sym typeface="Symbol" pitchFamily="18" charset="2"/>
              </a:endParaRPr>
            </a:p>
          </p:txBody>
        </p:sp>
        <p:sp>
          <p:nvSpPr>
            <p:cNvPr id="56347" name="Line 34"/>
            <p:cNvSpPr>
              <a:spLocks noChangeShapeType="1"/>
            </p:cNvSpPr>
            <p:nvPr/>
          </p:nvSpPr>
          <p:spPr bwMode="auto">
            <a:xfrm>
              <a:off x="1728" y="1698"/>
              <a:ext cx="882" cy="1212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56348" name="Line 35"/>
            <p:cNvSpPr>
              <a:spLocks noChangeShapeType="1"/>
            </p:cNvSpPr>
            <p:nvPr/>
          </p:nvSpPr>
          <p:spPr bwMode="auto">
            <a:xfrm flipH="1">
              <a:off x="1800" y="1494"/>
              <a:ext cx="198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56349" name="Line 36"/>
            <p:cNvSpPr>
              <a:spLocks noChangeShapeType="1"/>
            </p:cNvSpPr>
            <p:nvPr/>
          </p:nvSpPr>
          <p:spPr bwMode="auto">
            <a:xfrm flipV="1">
              <a:off x="2994" y="1686"/>
              <a:ext cx="864" cy="123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56350" name="Text Box 38"/>
            <p:cNvSpPr txBox="1">
              <a:spLocks noChangeArrowheads="1"/>
            </p:cNvSpPr>
            <p:nvPr/>
          </p:nvSpPr>
          <p:spPr bwMode="auto">
            <a:xfrm>
              <a:off x="1916" y="2304"/>
              <a:ext cx="37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c</a:t>
              </a:r>
              <a:r>
                <a:rPr lang="en-US" sz="2400" baseline="-25000"/>
                <a:t>2R</a:t>
              </a:r>
              <a:endParaRPr lang="en-US" sz="2400" baseline="-25000">
                <a:sym typeface="Symbol" pitchFamily="18" charset="2"/>
              </a:endParaRPr>
            </a:p>
          </p:txBody>
        </p:sp>
        <p:sp>
          <p:nvSpPr>
            <p:cNvPr id="56351" name="Text Box 39"/>
            <p:cNvSpPr txBox="1">
              <a:spLocks noChangeArrowheads="1"/>
            </p:cNvSpPr>
            <p:nvPr/>
          </p:nvSpPr>
          <p:spPr bwMode="auto">
            <a:xfrm>
              <a:off x="2618" y="1584"/>
              <a:ext cx="3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c</a:t>
              </a:r>
              <a:r>
                <a:rPr lang="en-US" sz="2400" baseline="-25000"/>
                <a:t>2L</a:t>
              </a:r>
            </a:p>
          </p:txBody>
        </p:sp>
        <p:sp>
          <p:nvSpPr>
            <p:cNvPr id="56352" name="Text Box 40"/>
            <p:cNvSpPr txBox="1">
              <a:spLocks noChangeArrowheads="1"/>
            </p:cNvSpPr>
            <p:nvPr/>
          </p:nvSpPr>
          <p:spPr bwMode="auto">
            <a:xfrm>
              <a:off x="3381" y="2304"/>
              <a:ext cx="37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c</a:t>
              </a:r>
              <a:r>
                <a:rPr lang="en-US" sz="2400" baseline="-25000"/>
                <a:t>1R</a:t>
              </a:r>
              <a:endParaRPr lang="en-US" sz="2400" baseline="-25000">
                <a:sym typeface="Symbol" pitchFamily="18" charset="2"/>
              </a:endParaRPr>
            </a:p>
          </p:txBody>
        </p:sp>
        <p:sp>
          <p:nvSpPr>
            <p:cNvPr id="56353" name="Line 51"/>
            <p:cNvSpPr>
              <a:spLocks noChangeShapeType="1"/>
            </p:cNvSpPr>
            <p:nvPr/>
          </p:nvSpPr>
          <p:spPr bwMode="auto">
            <a:xfrm flipH="1">
              <a:off x="1800" y="1560"/>
              <a:ext cx="198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56354" name="Line 52"/>
            <p:cNvSpPr>
              <a:spLocks noChangeShapeType="1"/>
            </p:cNvSpPr>
            <p:nvPr/>
          </p:nvSpPr>
          <p:spPr bwMode="auto">
            <a:xfrm flipV="1">
              <a:off x="2928" y="1620"/>
              <a:ext cx="864" cy="123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56355" name="Line 53"/>
            <p:cNvSpPr>
              <a:spLocks noChangeShapeType="1"/>
            </p:cNvSpPr>
            <p:nvPr/>
          </p:nvSpPr>
          <p:spPr bwMode="auto">
            <a:xfrm>
              <a:off x="1812" y="1650"/>
              <a:ext cx="882" cy="1212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fr-CH"/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1924050" y="998538"/>
            <a:ext cx="6529388" cy="5695950"/>
            <a:chOff x="60" y="629"/>
            <a:chExt cx="4113" cy="3588"/>
          </a:xfrm>
        </p:grpSpPr>
        <p:sp>
          <p:nvSpPr>
            <p:cNvPr id="56336" name="Arc 21"/>
            <p:cNvSpPr>
              <a:spLocks/>
            </p:cNvSpPr>
            <p:nvPr/>
          </p:nvSpPr>
          <p:spPr bwMode="auto">
            <a:xfrm rot="-2548319">
              <a:off x="2073" y="663"/>
              <a:ext cx="1519" cy="1451"/>
            </a:xfrm>
            <a:custGeom>
              <a:avLst/>
              <a:gdLst>
                <a:gd name="T0" fmla="*/ 0 w 24522"/>
                <a:gd name="T1" fmla="*/ 0 h 21600"/>
                <a:gd name="T2" fmla="*/ 0 w 24522"/>
                <a:gd name="T3" fmla="*/ 0 h 21600"/>
                <a:gd name="T4" fmla="*/ 0 w 24522"/>
                <a:gd name="T5" fmla="*/ 0 h 21600"/>
                <a:gd name="T6" fmla="*/ 0 60000 65536"/>
                <a:gd name="T7" fmla="*/ 0 60000 65536"/>
                <a:gd name="T8" fmla="*/ 0 60000 65536"/>
                <a:gd name="T9" fmla="*/ 0 w 24522"/>
                <a:gd name="T10" fmla="*/ 0 h 21600"/>
                <a:gd name="T11" fmla="*/ 24522 w 2452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522" h="21600" fill="none" extrusionOk="0">
                  <a:moveTo>
                    <a:pt x="-1" y="201"/>
                  </a:moveTo>
                  <a:cubicBezTo>
                    <a:pt x="975" y="67"/>
                    <a:pt x="1959" y="-1"/>
                    <a:pt x="2945" y="0"/>
                  </a:cubicBezTo>
                  <a:cubicBezTo>
                    <a:pt x="14483" y="0"/>
                    <a:pt x="23984" y="9068"/>
                    <a:pt x="24521" y="20595"/>
                  </a:cubicBezTo>
                </a:path>
                <a:path w="24522" h="21600" stroke="0" extrusionOk="0">
                  <a:moveTo>
                    <a:pt x="-1" y="201"/>
                  </a:moveTo>
                  <a:cubicBezTo>
                    <a:pt x="975" y="67"/>
                    <a:pt x="1959" y="-1"/>
                    <a:pt x="2945" y="0"/>
                  </a:cubicBezTo>
                  <a:cubicBezTo>
                    <a:pt x="14483" y="0"/>
                    <a:pt x="23984" y="9068"/>
                    <a:pt x="24521" y="20595"/>
                  </a:cubicBezTo>
                  <a:lnTo>
                    <a:pt x="2945" y="21600"/>
                  </a:lnTo>
                  <a:close/>
                </a:path>
              </a:pathLst>
            </a:cu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56337" name="Arc 22"/>
            <p:cNvSpPr>
              <a:spLocks/>
            </p:cNvSpPr>
            <p:nvPr/>
          </p:nvSpPr>
          <p:spPr bwMode="auto">
            <a:xfrm flipV="1">
              <a:off x="3066" y="1674"/>
              <a:ext cx="960" cy="1386"/>
            </a:xfrm>
            <a:custGeom>
              <a:avLst/>
              <a:gdLst>
                <a:gd name="T0" fmla="*/ 0 w 21589"/>
                <a:gd name="T1" fmla="*/ 0 h 21600"/>
                <a:gd name="T2" fmla="*/ 0 w 21589"/>
                <a:gd name="T3" fmla="*/ 0 h 21600"/>
                <a:gd name="T4" fmla="*/ 0 w 21589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89"/>
                <a:gd name="T10" fmla="*/ 0 h 21600"/>
                <a:gd name="T11" fmla="*/ 21589 w 2158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89" h="21600" fill="none" extrusionOk="0">
                  <a:moveTo>
                    <a:pt x="-1" y="0"/>
                  </a:moveTo>
                  <a:cubicBezTo>
                    <a:pt x="11660" y="0"/>
                    <a:pt x="21216" y="9255"/>
                    <a:pt x="21588" y="20910"/>
                  </a:cubicBezTo>
                </a:path>
                <a:path w="21589" h="21600" stroke="0" extrusionOk="0">
                  <a:moveTo>
                    <a:pt x="-1" y="0"/>
                  </a:moveTo>
                  <a:cubicBezTo>
                    <a:pt x="11660" y="0"/>
                    <a:pt x="21216" y="9255"/>
                    <a:pt x="21588" y="2091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tx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56338" name="Arc 23"/>
            <p:cNvSpPr>
              <a:spLocks/>
            </p:cNvSpPr>
            <p:nvPr/>
          </p:nvSpPr>
          <p:spPr bwMode="auto">
            <a:xfrm flipH="1" flipV="1">
              <a:off x="1584" y="1692"/>
              <a:ext cx="960" cy="1386"/>
            </a:xfrm>
            <a:custGeom>
              <a:avLst/>
              <a:gdLst>
                <a:gd name="T0" fmla="*/ 0 w 21589"/>
                <a:gd name="T1" fmla="*/ 0 h 21600"/>
                <a:gd name="T2" fmla="*/ 0 w 21589"/>
                <a:gd name="T3" fmla="*/ 0 h 21600"/>
                <a:gd name="T4" fmla="*/ 0 w 21589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89"/>
                <a:gd name="T10" fmla="*/ 0 h 21600"/>
                <a:gd name="T11" fmla="*/ 21589 w 2158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89" h="21600" fill="none" extrusionOk="0">
                  <a:moveTo>
                    <a:pt x="-1" y="0"/>
                  </a:moveTo>
                  <a:cubicBezTo>
                    <a:pt x="11660" y="0"/>
                    <a:pt x="21216" y="9255"/>
                    <a:pt x="21588" y="20910"/>
                  </a:cubicBezTo>
                </a:path>
                <a:path w="21589" h="21600" stroke="0" extrusionOk="0">
                  <a:moveTo>
                    <a:pt x="-1" y="0"/>
                  </a:moveTo>
                  <a:cubicBezTo>
                    <a:pt x="11660" y="0"/>
                    <a:pt x="21216" y="9255"/>
                    <a:pt x="21588" y="2091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56339" name="Text Box 30"/>
            <p:cNvSpPr txBox="1">
              <a:spLocks noChangeArrowheads="1"/>
            </p:cNvSpPr>
            <p:nvPr/>
          </p:nvSpPr>
          <p:spPr bwMode="auto">
            <a:xfrm>
              <a:off x="60" y="3929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 sz="2400">
                <a:sym typeface="Symbol" pitchFamily="18" charset="2"/>
              </a:endParaRPr>
            </a:p>
          </p:txBody>
        </p:sp>
        <p:sp>
          <p:nvSpPr>
            <p:cNvPr id="56340" name="Text Box 54"/>
            <p:cNvSpPr txBox="1">
              <a:spLocks noChangeArrowheads="1"/>
            </p:cNvSpPr>
            <p:nvPr/>
          </p:nvSpPr>
          <p:spPr bwMode="auto">
            <a:xfrm>
              <a:off x="1538" y="2465"/>
              <a:ext cx="30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d</a:t>
              </a:r>
              <a:r>
                <a:rPr lang="en-US" sz="2400" baseline="-25000"/>
                <a:t>1</a:t>
              </a:r>
              <a:endParaRPr lang="en-US" sz="2400" baseline="-25000">
                <a:sym typeface="Symbol" pitchFamily="18" charset="2"/>
              </a:endParaRPr>
            </a:p>
          </p:txBody>
        </p:sp>
        <p:sp>
          <p:nvSpPr>
            <p:cNvPr id="56341" name="Text Box 55"/>
            <p:cNvSpPr txBox="1">
              <a:spLocks noChangeArrowheads="1"/>
            </p:cNvSpPr>
            <p:nvPr/>
          </p:nvSpPr>
          <p:spPr bwMode="auto">
            <a:xfrm>
              <a:off x="3866" y="2327"/>
              <a:ext cx="30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d</a:t>
              </a:r>
              <a:r>
                <a:rPr lang="en-US" sz="2400" baseline="-25000"/>
                <a:t>3</a:t>
              </a:r>
              <a:endParaRPr lang="en-US" sz="2400" baseline="-25000">
                <a:sym typeface="Symbol" pitchFamily="18" charset="2"/>
              </a:endParaRPr>
            </a:p>
          </p:txBody>
        </p:sp>
        <p:sp>
          <p:nvSpPr>
            <p:cNvPr id="56342" name="Text Box 56"/>
            <p:cNvSpPr txBox="1">
              <a:spLocks noChangeArrowheads="1"/>
            </p:cNvSpPr>
            <p:nvPr/>
          </p:nvSpPr>
          <p:spPr bwMode="auto">
            <a:xfrm>
              <a:off x="2684" y="629"/>
              <a:ext cx="30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d</a:t>
              </a:r>
              <a:r>
                <a:rPr lang="en-US" sz="2400" baseline="-25000"/>
                <a:t>2</a:t>
              </a:r>
              <a:endParaRPr lang="en-US" sz="2400" baseline="-25000">
                <a:sym typeface="Symbol" pitchFamily="18" charset="2"/>
              </a:endParaRPr>
            </a:p>
          </p:txBody>
        </p:sp>
      </p:grpSp>
      <p:sp>
        <p:nvSpPr>
          <p:cNvPr id="56332" name="Rectangle 60"/>
          <p:cNvSpPr>
            <a:spLocks noChangeArrowheads="1"/>
          </p:cNvSpPr>
          <p:nvPr/>
        </p:nvSpPr>
        <p:spPr bwMode="auto">
          <a:xfrm>
            <a:off x="565150" y="3200400"/>
            <a:ext cx="36718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ym typeface="Symbol" pitchFamily="18" charset="2"/>
              </a:rPr>
              <a:t> </a:t>
            </a:r>
          </a:p>
          <a:p>
            <a:endParaRPr lang="en-US" sz="2400">
              <a:sym typeface="Symbol" pitchFamily="18" charset="2"/>
            </a:endParaRPr>
          </a:p>
          <a:p>
            <a:endParaRPr lang="en-US" sz="2400">
              <a:sym typeface="Symbol" pitchFamily="18" charset="2"/>
            </a:endParaRPr>
          </a:p>
          <a:p>
            <a:endParaRPr lang="en-US" sz="2400">
              <a:sym typeface="Symbol" pitchFamily="18" charset="2"/>
            </a:endParaRPr>
          </a:p>
        </p:txBody>
      </p:sp>
      <p:sp>
        <p:nvSpPr>
          <p:cNvPr id="56333" name="Text Box 61"/>
          <p:cNvSpPr txBox="1">
            <a:spLocks noChangeArrowheads="1"/>
          </p:cNvSpPr>
          <p:nvPr/>
        </p:nvSpPr>
        <p:spPr bwMode="auto">
          <a:xfrm>
            <a:off x="114300" y="1489075"/>
            <a:ext cx="4914900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baseline="0"/>
              <a:t>Protocol for agent 1: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1600" baseline="0"/>
              <a:t>Toss coin b1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1600" baseline="0"/>
              <a:t>Toss coin c1L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1600" baseline="0"/>
              <a:t>Set  c1R = b1 </a:t>
            </a:r>
            <a:r>
              <a:rPr lang="en-US" sz="1600" baseline="0">
                <a:sym typeface="Symbol" pitchFamily="18" charset="2"/>
              </a:rPr>
              <a:t> c1L</a:t>
            </a:r>
            <a:r>
              <a:rPr lang="en-US" sz="1600" baseline="0"/>
              <a:t> 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1600" baseline="0"/>
              <a:t>Send c1L</a:t>
            </a:r>
            <a:r>
              <a:rPr lang="en-US" sz="1600" baseline="0">
                <a:sym typeface="Symbol" pitchFamily="18" charset="2"/>
              </a:rPr>
              <a:t> left, c1R right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1600" baseline="0"/>
              <a:t>Send d1 = b1 </a:t>
            </a:r>
            <a:r>
              <a:rPr lang="en-US" sz="1600" baseline="0">
                <a:sym typeface="Symbol" pitchFamily="18" charset="2"/>
              </a:rPr>
              <a:t> c3L left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1600" baseline="0"/>
              <a:t>Compute b1</a:t>
            </a:r>
            <a:r>
              <a:rPr lang="en-US" sz="1600" baseline="0">
                <a:sym typeface="Symbol" pitchFamily="18" charset="2"/>
              </a:rPr>
              <a:t>b2b3 = b1c2Rd3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1600" baseline="0"/>
              <a:t>If b1=b1</a:t>
            </a:r>
            <a:r>
              <a:rPr lang="en-US" sz="1600" baseline="0">
                <a:sym typeface="Symbol" pitchFamily="18" charset="2"/>
              </a:rPr>
              <a:t>b2b3 = 1, send share.</a:t>
            </a:r>
            <a:endParaRPr lang="en-US" sz="1600" baseline="0"/>
          </a:p>
          <a:p>
            <a:pPr marL="457200" indent="-457200">
              <a:spcBef>
                <a:spcPct val="50000"/>
              </a:spcBef>
              <a:buFontTx/>
              <a:buAutoNum type="arabicPeriod" startAt="8"/>
            </a:pPr>
            <a:r>
              <a:rPr lang="en-US" sz="1600" baseline="0"/>
              <a:t>If received shares or detected cheating, quit.  Else restart protocol with new share.</a:t>
            </a:r>
          </a:p>
          <a:p>
            <a:pPr marL="457200" indent="-457200">
              <a:spcBef>
                <a:spcPct val="50000"/>
              </a:spcBef>
            </a:pPr>
            <a:endParaRPr lang="en-US" sz="1600" baseline="0"/>
          </a:p>
          <a:p>
            <a:pPr marL="457200" indent="-457200">
              <a:spcBef>
                <a:spcPct val="50000"/>
              </a:spcBef>
            </a:pPr>
            <a:r>
              <a:rPr lang="en-US" sz="1600" baseline="0">
                <a:solidFill>
                  <a:srgbClr val="0000FF"/>
                </a:solidFill>
              </a:rPr>
              <a:t>Main result: a rational agent will follow the protocol</a:t>
            </a:r>
          </a:p>
        </p:txBody>
      </p:sp>
      <p:sp>
        <p:nvSpPr>
          <p:cNvPr id="56334" name="Rectangle 37"/>
          <p:cNvSpPr>
            <a:spLocks noChangeArrowheads="1"/>
          </p:cNvSpPr>
          <p:nvPr/>
        </p:nvSpPr>
        <p:spPr bwMode="auto">
          <a:xfrm>
            <a:off x="228600" y="5983288"/>
            <a:ext cx="8534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baseline="0"/>
              <a:t>J. Halpern and V. Teague. Rational Secret Sharing and Multi-Party Computation.</a:t>
            </a:r>
          </a:p>
          <a:p>
            <a:r>
              <a:rPr lang="fr-CH" baseline="0"/>
              <a:t>STOC 2004</a:t>
            </a:r>
          </a:p>
        </p:txBody>
      </p:sp>
      <p:sp>
        <p:nvSpPr>
          <p:cNvPr id="56335" name="TextBox 38"/>
          <p:cNvSpPr txBox="1">
            <a:spLocks noChangeArrowheads="1"/>
          </p:cNvSpPr>
          <p:nvPr/>
        </p:nvSpPr>
        <p:spPr bwMode="auto">
          <a:xfrm>
            <a:off x="5486400" y="5486400"/>
            <a:ext cx="33543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600" baseline="0"/>
              <a:t>Courtesy J. Halpern and V. Teague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Improving Nash Equilibria (1/2)</a:t>
            </a:r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</p:nvPr>
        </p:nvGraphicFramePr>
        <p:xfrm>
          <a:off x="2971800" y="1828800"/>
          <a:ext cx="3048000" cy="83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</a:tblGrid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fr-CH" b="0" dirty="0" smtClean="0">
                          <a:solidFill>
                            <a:schemeClr val="tx1"/>
                          </a:solidFill>
                        </a:rPr>
                        <a:t>4, 4</a:t>
                      </a:r>
                      <a:endParaRPr lang="fr-CH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b="0" dirty="0" smtClean="0">
                          <a:solidFill>
                            <a:schemeClr val="tx1"/>
                          </a:solidFill>
                        </a:rPr>
                        <a:t>1, 5</a:t>
                      </a:r>
                      <a:endParaRPr lang="fr-CH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5, 1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0, 0</a:t>
                      </a:r>
                      <a:endParaRPr lang="fr-C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73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042BE12-E368-44DE-90B5-77AF17358BEC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57359" name="TextBox 5"/>
          <p:cNvSpPr txBox="1">
            <a:spLocks noChangeArrowheads="1"/>
          </p:cNvSpPr>
          <p:nvPr/>
        </p:nvSpPr>
        <p:spPr bwMode="auto">
          <a:xfrm>
            <a:off x="3276600" y="1371600"/>
            <a:ext cx="1017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baseline="0"/>
              <a:t>Chicken</a:t>
            </a:r>
          </a:p>
        </p:txBody>
      </p:sp>
      <p:sp>
        <p:nvSpPr>
          <p:cNvPr id="57360" name="TextBox 6"/>
          <p:cNvSpPr txBox="1">
            <a:spLocks noChangeArrowheads="1"/>
          </p:cNvSpPr>
          <p:nvPr/>
        </p:nvSpPr>
        <p:spPr bwMode="auto">
          <a:xfrm>
            <a:off x="1752600" y="1828800"/>
            <a:ext cx="1017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baseline="0"/>
              <a:t>Chicken</a:t>
            </a:r>
          </a:p>
        </p:txBody>
      </p:sp>
      <p:sp>
        <p:nvSpPr>
          <p:cNvPr id="57361" name="TextBox 7"/>
          <p:cNvSpPr txBox="1">
            <a:spLocks noChangeArrowheads="1"/>
          </p:cNvSpPr>
          <p:nvPr/>
        </p:nvSpPr>
        <p:spPr bwMode="auto">
          <a:xfrm>
            <a:off x="4876800" y="1371600"/>
            <a:ext cx="684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baseline="0"/>
              <a:t>Dare</a:t>
            </a:r>
          </a:p>
        </p:txBody>
      </p:sp>
      <p:sp>
        <p:nvSpPr>
          <p:cNvPr id="57362" name="TextBox 8"/>
          <p:cNvSpPr txBox="1">
            <a:spLocks noChangeArrowheads="1"/>
          </p:cNvSpPr>
          <p:nvPr/>
        </p:nvSpPr>
        <p:spPr bwMode="auto">
          <a:xfrm>
            <a:off x="2057400" y="2286000"/>
            <a:ext cx="684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baseline="0"/>
              <a:t>Dare</a:t>
            </a:r>
          </a:p>
        </p:txBody>
      </p:sp>
      <p:sp>
        <p:nvSpPr>
          <p:cNvPr id="57363" name="TextBox 9"/>
          <p:cNvSpPr txBox="1">
            <a:spLocks noChangeArrowheads="1"/>
          </p:cNvSpPr>
          <p:nvPr/>
        </p:nvSpPr>
        <p:spPr bwMode="auto">
          <a:xfrm>
            <a:off x="457200" y="3276600"/>
            <a:ext cx="85725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baseline="0"/>
              <a:t>3 Nash equilibria:  (D, C),   (C, D),     (½ D + ½ C, ½ C+ ½ D)</a:t>
            </a:r>
          </a:p>
          <a:p>
            <a:endParaRPr lang="fr-CH" baseline="0"/>
          </a:p>
          <a:p>
            <a:r>
              <a:rPr lang="fr-CH" baseline="0"/>
              <a:t>Payoffs:                  [5, 1]     [1, 5]               [5/2, 5/2]</a:t>
            </a:r>
          </a:p>
          <a:p>
            <a:endParaRPr lang="fr-CH" baseline="0"/>
          </a:p>
          <a:p>
            <a:r>
              <a:rPr lang="fr-CH" baseline="0"/>
              <a:t>The payoff [4, 4] cannot be achieved without a binding contract, because it is not</a:t>
            </a:r>
            <a:br>
              <a:rPr lang="fr-CH" baseline="0"/>
            </a:br>
            <a:r>
              <a:rPr lang="fr-CH" baseline="0"/>
              <a:t>an equilibrium</a:t>
            </a:r>
          </a:p>
          <a:p>
            <a:endParaRPr lang="fr-CH" baseline="0"/>
          </a:p>
          <a:p>
            <a:r>
              <a:rPr lang="fr-CH" b="1" baseline="0"/>
              <a:t>Possible improvement 1: communication</a:t>
            </a:r>
          </a:p>
          <a:p>
            <a:r>
              <a:rPr lang="fr-CH" baseline="0"/>
              <a:t>Toss a fair coin </a:t>
            </a:r>
            <a:r>
              <a:rPr lang="fr-CH" baseline="0">
                <a:sym typeface="Wingdings" pitchFamily="2" charset="2"/>
              </a:rPr>
              <a:t> if Head, play (C, D); if Tail, play (D, C)  average payoff = [3, 3]</a:t>
            </a:r>
          </a:p>
          <a:p>
            <a:endParaRPr lang="fr-CH" baseline="0">
              <a:sym typeface="Wingdings" pitchFamily="2" charset="2"/>
            </a:endParaRPr>
          </a:p>
          <a:p>
            <a:r>
              <a:rPr lang="fr-CH" baseline="0"/>
              <a:t>Y. Dodis, S. Halevi, and T. Rabin. A Cryptographic solution to a game </a:t>
            </a:r>
            <a:br>
              <a:rPr lang="fr-CH" baseline="0"/>
            </a:br>
            <a:r>
              <a:rPr lang="fr-CH" baseline="0"/>
              <a:t>theoretic problem, Crypto 2000</a:t>
            </a:r>
          </a:p>
          <a:p>
            <a:r>
              <a:rPr lang="fr-CH" baseline="0">
                <a:sym typeface="Wingdings" pitchFamily="2" charset="2"/>
              </a:rPr>
              <a:t> </a:t>
            </a:r>
            <a:endParaRPr lang="fr-CH" baseline="0"/>
          </a:p>
          <a:p>
            <a:endParaRPr lang="fr-CH" baseline="0"/>
          </a:p>
          <a:p>
            <a:endParaRPr lang="fr-CH" baseline="0"/>
          </a:p>
        </p:txBody>
      </p:sp>
      <p:sp>
        <p:nvSpPr>
          <p:cNvPr id="57364" name="TextBox 10"/>
          <p:cNvSpPr txBox="1">
            <a:spLocks noChangeArrowheads="1"/>
          </p:cNvSpPr>
          <p:nvPr/>
        </p:nvSpPr>
        <p:spPr bwMode="auto">
          <a:xfrm>
            <a:off x="381000" y="2057400"/>
            <a:ext cx="1030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baseline="0"/>
              <a:t>Player 1</a:t>
            </a:r>
          </a:p>
        </p:txBody>
      </p:sp>
      <p:sp>
        <p:nvSpPr>
          <p:cNvPr id="57365" name="TextBox 11"/>
          <p:cNvSpPr txBox="1">
            <a:spLocks noChangeArrowheads="1"/>
          </p:cNvSpPr>
          <p:nvPr/>
        </p:nvSpPr>
        <p:spPr bwMode="auto">
          <a:xfrm>
            <a:off x="3962400" y="925513"/>
            <a:ext cx="10302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baseline="0"/>
              <a:t>Player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Improving Nash Equilibria (2/2)</a:t>
            </a: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076950"/>
            <a:ext cx="2133600" cy="476250"/>
          </a:xfrm>
          <a:noFill/>
        </p:spPr>
        <p:txBody>
          <a:bodyPr/>
          <a:lstStyle/>
          <a:p>
            <a:fld id="{02AE89BD-3931-4541-8410-7C0922188793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58372" name="TextBox 9"/>
          <p:cNvSpPr txBox="1">
            <a:spLocks noChangeArrowheads="1"/>
          </p:cNvSpPr>
          <p:nvPr/>
        </p:nvSpPr>
        <p:spPr bwMode="auto">
          <a:xfrm>
            <a:off x="457200" y="2749550"/>
            <a:ext cx="7399338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b="1" baseline="0"/>
              <a:t>Possible improvement 2: Mediator</a:t>
            </a:r>
          </a:p>
          <a:p>
            <a:endParaRPr lang="fr-CH" baseline="0"/>
          </a:p>
          <a:p>
            <a:r>
              <a:rPr lang="fr-CH" baseline="0"/>
              <a:t>Introduce an objective chance mechanism:  choose V1, V2, or V3 </a:t>
            </a:r>
            <a:br>
              <a:rPr lang="fr-CH" baseline="0"/>
            </a:br>
            <a:r>
              <a:rPr lang="fr-CH" baseline="0"/>
              <a:t>with probability 1/3 each. Then:</a:t>
            </a:r>
          </a:p>
          <a:p>
            <a:pPr>
              <a:buFontTx/>
              <a:buChar char="-"/>
            </a:pPr>
            <a:r>
              <a:rPr lang="fr-CH" baseline="0"/>
              <a:t> Player 1 is told whether or not V1 was chosen </a:t>
            </a:r>
            <a:r>
              <a:rPr lang="fr-CH" i="1" baseline="0"/>
              <a:t>and nothing else</a:t>
            </a:r>
          </a:p>
          <a:p>
            <a:pPr>
              <a:buFontTx/>
              <a:buChar char="-"/>
            </a:pPr>
            <a:r>
              <a:rPr lang="fr-CH" baseline="0"/>
              <a:t> Player 2 is told whether or not V3 was chosen </a:t>
            </a:r>
            <a:r>
              <a:rPr lang="fr-CH" i="1" baseline="0"/>
              <a:t>and nothing else</a:t>
            </a:r>
            <a:endParaRPr lang="fr-CH" baseline="0"/>
          </a:p>
          <a:p>
            <a:pPr>
              <a:buFontTx/>
              <a:buChar char="-"/>
            </a:pPr>
            <a:endParaRPr lang="fr-CH" baseline="0"/>
          </a:p>
          <a:p>
            <a:r>
              <a:rPr lang="fr-CH" baseline="0"/>
              <a:t>If informed that V1 was chosen, Player 1 plays D, otherwise C</a:t>
            </a:r>
          </a:p>
          <a:p>
            <a:r>
              <a:rPr lang="fr-CH" baseline="0"/>
              <a:t>If informed that V3 was chosen, Player 2 plays D, otherwise C</a:t>
            </a:r>
          </a:p>
          <a:p>
            <a:pPr>
              <a:buFont typeface="Wingdings" pitchFamily="2" charset="2"/>
              <a:buChar char="à"/>
            </a:pPr>
            <a:r>
              <a:rPr lang="fr-CH" baseline="0">
                <a:sym typeface="Wingdings" pitchFamily="2" charset="2"/>
              </a:rPr>
              <a:t>This is a </a:t>
            </a:r>
            <a:r>
              <a:rPr lang="fr-CH" i="1" baseline="0">
                <a:sym typeface="Wingdings" pitchFamily="2" charset="2"/>
              </a:rPr>
              <a:t>correlated equilibrium</a:t>
            </a:r>
            <a:r>
              <a:rPr lang="fr-CH" baseline="0">
                <a:sym typeface="Wingdings" pitchFamily="2" charset="2"/>
              </a:rPr>
              <a:t>, with payoff [3 </a:t>
            </a:r>
            <a:r>
              <a:rPr lang="fr-CH" sz="1200" baseline="0">
                <a:sym typeface="Wingdings" pitchFamily="2" charset="2"/>
              </a:rPr>
              <a:t>1/3</a:t>
            </a:r>
            <a:r>
              <a:rPr lang="fr-CH" baseline="0">
                <a:sym typeface="Wingdings" pitchFamily="2" charset="2"/>
              </a:rPr>
              <a:t>, 3 </a:t>
            </a:r>
            <a:r>
              <a:rPr lang="fr-CH" sz="1100" baseline="0">
                <a:sym typeface="Wingdings" pitchFamily="2" charset="2"/>
              </a:rPr>
              <a:t>1/3</a:t>
            </a:r>
            <a:r>
              <a:rPr lang="fr-CH" baseline="0">
                <a:sym typeface="Wingdings" pitchFamily="2" charset="2"/>
              </a:rPr>
              <a:t>]</a:t>
            </a:r>
          </a:p>
          <a:p>
            <a:pPr>
              <a:buFont typeface="Wingdings" pitchFamily="2" charset="2"/>
              <a:buChar char="à"/>
            </a:pPr>
            <a:r>
              <a:rPr lang="fr-CH" i="1" baseline="0">
                <a:sym typeface="Wingdings" pitchFamily="2" charset="2"/>
              </a:rPr>
              <a:t> </a:t>
            </a:r>
            <a:r>
              <a:rPr lang="fr-CH" baseline="0">
                <a:sym typeface="Wingdings" pitchFamily="2" charset="2"/>
              </a:rPr>
              <a:t>It assigns probability 1/3 to (C, C), (C, D), and (D, C) and 0 to (D, D)</a:t>
            </a:r>
          </a:p>
          <a:p>
            <a:pPr>
              <a:buFont typeface="Wingdings" pitchFamily="2" charset="2"/>
              <a:buChar char="à"/>
            </a:pPr>
            <a:endParaRPr lang="fr-CH" baseline="0">
              <a:sym typeface="Wingdings" pitchFamily="2" charset="2"/>
            </a:endParaRPr>
          </a:p>
          <a:p>
            <a:r>
              <a:rPr lang="fr-CH" baseline="0">
                <a:sym typeface="Wingdings" pitchFamily="2" charset="2"/>
              </a:rPr>
              <a:t>How to </a:t>
            </a:r>
            <a:r>
              <a:rPr lang="fr-CH" b="1" baseline="0">
                <a:sym typeface="Wingdings" pitchFamily="2" charset="2"/>
              </a:rPr>
              <a:t>replace the mediator by a crypto protocol</a:t>
            </a:r>
            <a:r>
              <a:rPr lang="fr-CH" baseline="0">
                <a:sym typeface="Wingdings" pitchFamily="2" charset="2"/>
              </a:rPr>
              <a:t>: see Dodis et al. </a:t>
            </a:r>
          </a:p>
          <a:p>
            <a:endParaRPr lang="fr-CH" i="1" baseline="0">
              <a:sym typeface="Wingdings" pitchFamily="2" charset="2"/>
            </a:endParaRPr>
          </a:p>
          <a:p>
            <a:endParaRPr lang="fr-CH" baseline="0"/>
          </a:p>
          <a:p>
            <a:endParaRPr lang="fr-CH" baseline="0"/>
          </a:p>
          <a:p>
            <a:endParaRPr lang="fr-CH" baseline="0"/>
          </a:p>
          <a:p>
            <a:endParaRPr lang="fr-CH" baseline="0"/>
          </a:p>
          <a:p>
            <a:endParaRPr lang="fr-CH" baseline="0"/>
          </a:p>
          <a:p>
            <a:endParaRPr lang="fr-CH" baseline="0"/>
          </a:p>
        </p:txBody>
      </p:sp>
      <p:graphicFrame>
        <p:nvGraphicFramePr>
          <p:cNvPr id="19" name="Table Placeholder 4"/>
          <p:cNvGraphicFramePr>
            <a:graphicFrameLocks/>
          </p:cNvGraphicFramePr>
          <p:nvPr/>
        </p:nvGraphicFramePr>
        <p:xfrm>
          <a:off x="2971800" y="1660525"/>
          <a:ext cx="3048000" cy="83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</a:tblGrid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fr-CH" b="0" dirty="0" smtClean="0">
                          <a:solidFill>
                            <a:schemeClr val="tx1"/>
                          </a:solidFill>
                        </a:rPr>
                        <a:t>4, 4</a:t>
                      </a:r>
                      <a:endParaRPr lang="fr-CH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b="0" dirty="0" smtClean="0">
                          <a:solidFill>
                            <a:schemeClr val="tx1"/>
                          </a:solidFill>
                        </a:rPr>
                        <a:t>1, 5</a:t>
                      </a:r>
                      <a:endParaRPr lang="fr-CH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5, 1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0, 0</a:t>
                      </a:r>
                      <a:endParaRPr lang="fr-C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8384" name="TextBox 19"/>
          <p:cNvSpPr txBox="1">
            <a:spLocks noChangeArrowheads="1"/>
          </p:cNvSpPr>
          <p:nvPr/>
        </p:nvSpPr>
        <p:spPr bwMode="auto">
          <a:xfrm>
            <a:off x="3276600" y="1203325"/>
            <a:ext cx="1017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baseline="0"/>
              <a:t>Chicken</a:t>
            </a:r>
          </a:p>
        </p:txBody>
      </p:sp>
      <p:sp>
        <p:nvSpPr>
          <p:cNvPr id="58385" name="TextBox 20"/>
          <p:cNvSpPr txBox="1">
            <a:spLocks noChangeArrowheads="1"/>
          </p:cNvSpPr>
          <p:nvPr/>
        </p:nvSpPr>
        <p:spPr bwMode="auto">
          <a:xfrm>
            <a:off x="1752600" y="1660525"/>
            <a:ext cx="1017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baseline="0"/>
              <a:t>Chicken</a:t>
            </a:r>
          </a:p>
        </p:txBody>
      </p:sp>
      <p:sp>
        <p:nvSpPr>
          <p:cNvPr id="58386" name="TextBox 21"/>
          <p:cNvSpPr txBox="1">
            <a:spLocks noChangeArrowheads="1"/>
          </p:cNvSpPr>
          <p:nvPr/>
        </p:nvSpPr>
        <p:spPr bwMode="auto">
          <a:xfrm>
            <a:off x="4876800" y="1203325"/>
            <a:ext cx="684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baseline="0"/>
              <a:t>Dare</a:t>
            </a:r>
          </a:p>
        </p:txBody>
      </p:sp>
      <p:sp>
        <p:nvSpPr>
          <p:cNvPr id="58387" name="TextBox 22"/>
          <p:cNvSpPr txBox="1">
            <a:spLocks noChangeArrowheads="1"/>
          </p:cNvSpPr>
          <p:nvPr/>
        </p:nvSpPr>
        <p:spPr bwMode="auto">
          <a:xfrm>
            <a:off x="2057400" y="2117725"/>
            <a:ext cx="684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baseline="0"/>
              <a:t>Dare</a:t>
            </a:r>
          </a:p>
        </p:txBody>
      </p:sp>
      <p:sp>
        <p:nvSpPr>
          <p:cNvPr id="58388" name="TextBox 23"/>
          <p:cNvSpPr txBox="1">
            <a:spLocks noChangeArrowheads="1"/>
          </p:cNvSpPr>
          <p:nvPr/>
        </p:nvSpPr>
        <p:spPr bwMode="auto">
          <a:xfrm>
            <a:off x="381000" y="1889125"/>
            <a:ext cx="1030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baseline="0"/>
              <a:t>Player 1</a:t>
            </a:r>
          </a:p>
        </p:txBody>
      </p:sp>
      <p:sp>
        <p:nvSpPr>
          <p:cNvPr id="58389" name="TextBox 24"/>
          <p:cNvSpPr txBox="1">
            <a:spLocks noChangeArrowheads="1"/>
          </p:cNvSpPr>
          <p:nvPr/>
        </p:nvSpPr>
        <p:spPr bwMode="auto">
          <a:xfrm>
            <a:off x="3962400" y="757238"/>
            <a:ext cx="10302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baseline="0"/>
              <a:t>Player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A9637379-EFF5-401D-B7BA-5D65E9825697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6963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smtClean="0"/>
              <a:t>An Example of Security (or rather, Privacy) Mechanism Modeled by Game Theory: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Cooperative Change of Pseudonyms</a:t>
            </a:r>
            <a:br>
              <a:rPr lang="en-US" sz="2800" dirty="0" smtClean="0"/>
            </a:br>
            <a:r>
              <a:rPr lang="en-US" sz="2800" dirty="0" smtClean="0"/>
              <a:t>in Mix Zones</a:t>
            </a:r>
          </a:p>
        </p:txBody>
      </p:sp>
      <p:sp>
        <p:nvSpPr>
          <p:cNvPr id="69636" name="TextBox 3"/>
          <p:cNvSpPr txBox="1">
            <a:spLocks noChangeArrowheads="1"/>
          </p:cNvSpPr>
          <p:nvPr/>
        </p:nvSpPr>
        <p:spPr bwMode="auto">
          <a:xfrm>
            <a:off x="838200" y="4953000"/>
            <a:ext cx="63028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baseline="0" dirty="0">
                <a:solidFill>
                  <a:srgbClr val="0099FF"/>
                </a:solidFill>
              </a:rPr>
              <a:t>J. </a:t>
            </a:r>
            <a:r>
              <a:rPr lang="fr-CH" baseline="0" dirty="0" err="1">
                <a:solidFill>
                  <a:srgbClr val="0099FF"/>
                </a:solidFill>
              </a:rPr>
              <a:t>Freudiger</a:t>
            </a:r>
            <a:r>
              <a:rPr lang="fr-CH" baseline="0" dirty="0">
                <a:solidFill>
                  <a:srgbClr val="0099FF"/>
                </a:solidFill>
              </a:rPr>
              <a:t>, H. </a:t>
            </a:r>
            <a:r>
              <a:rPr lang="fr-CH" baseline="0" dirty="0" err="1">
                <a:solidFill>
                  <a:srgbClr val="0099FF"/>
                </a:solidFill>
              </a:rPr>
              <a:t>Manshaei</a:t>
            </a:r>
            <a:r>
              <a:rPr lang="fr-CH" baseline="0" dirty="0">
                <a:solidFill>
                  <a:srgbClr val="0099FF"/>
                </a:solidFill>
              </a:rPr>
              <a:t>, JP </a:t>
            </a:r>
            <a:r>
              <a:rPr lang="fr-CH" baseline="0" dirty="0" err="1">
                <a:solidFill>
                  <a:srgbClr val="0099FF"/>
                </a:solidFill>
              </a:rPr>
              <a:t>Hubaux</a:t>
            </a:r>
            <a:r>
              <a:rPr lang="fr-CH" baseline="0" dirty="0">
                <a:solidFill>
                  <a:srgbClr val="0099FF"/>
                </a:solidFill>
              </a:rPr>
              <a:t>, D. </a:t>
            </a:r>
            <a:r>
              <a:rPr lang="fr-CH" baseline="0" dirty="0" err="1">
                <a:solidFill>
                  <a:srgbClr val="0099FF"/>
                </a:solidFill>
              </a:rPr>
              <a:t>Parkes</a:t>
            </a:r>
            <a:endParaRPr lang="fr-CH" dirty="0">
              <a:solidFill>
                <a:srgbClr val="0099FF"/>
              </a:solidFill>
            </a:endParaRPr>
          </a:p>
          <a:p>
            <a:r>
              <a:rPr lang="fr-CH" baseline="0" dirty="0">
                <a:solidFill>
                  <a:srgbClr val="0099FF"/>
                </a:solidFill>
              </a:rPr>
              <a:t>On Non-</a:t>
            </a:r>
            <a:r>
              <a:rPr lang="fr-CH" baseline="0" dirty="0" err="1">
                <a:solidFill>
                  <a:srgbClr val="0099FF"/>
                </a:solidFill>
              </a:rPr>
              <a:t>Cooperative</a:t>
            </a:r>
            <a:r>
              <a:rPr lang="fr-CH" baseline="0" dirty="0">
                <a:solidFill>
                  <a:srgbClr val="0099FF"/>
                </a:solidFill>
              </a:rPr>
              <a:t> Location </a:t>
            </a:r>
            <a:r>
              <a:rPr lang="fr-CH" baseline="0" dirty="0" err="1">
                <a:solidFill>
                  <a:srgbClr val="0099FF"/>
                </a:solidFill>
              </a:rPr>
              <a:t>Privacy</a:t>
            </a:r>
            <a:r>
              <a:rPr lang="fr-CH" baseline="0" dirty="0">
                <a:solidFill>
                  <a:srgbClr val="0099FF"/>
                </a:solidFill>
              </a:rPr>
              <a:t>: A Game-</a:t>
            </a:r>
            <a:r>
              <a:rPr lang="fr-CH" baseline="0" dirty="0" err="1">
                <a:solidFill>
                  <a:srgbClr val="0099FF"/>
                </a:solidFill>
              </a:rPr>
              <a:t>Theoretic</a:t>
            </a:r>
            <a:r>
              <a:rPr lang="fr-CH" baseline="0" dirty="0">
                <a:solidFill>
                  <a:srgbClr val="0099FF"/>
                </a:solidFill>
              </a:rPr>
              <a:t> </a:t>
            </a:r>
            <a:r>
              <a:rPr lang="fr-CH" baseline="0" dirty="0" err="1" smtClean="0">
                <a:solidFill>
                  <a:srgbClr val="0099FF"/>
                </a:solidFill>
              </a:rPr>
              <a:t>Analysis</a:t>
            </a:r>
            <a:endParaRPr lang="fr-CH" baseline="0" dirty="0">
              <a:solidFill>
                <a:srgbClr val="0099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rot="19009135">
            <a:off x="4740275" y="2859088"/>
            <a:ext cx="2386013" cy="4476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 rot="898296">
            <a:off x="5230813" y="4600575"/>
            <a:ext cx="2384425" cy="4492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219200" y="4170363"/>
            <a:ext cx="3081338" cy="4492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22700" y="3387725"/>
            <a:ext cx="1911350" cy="1870075"/>
          </a:xfrm>
          <a:prstGeom prst="ellipse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200525" y="3727450"/>
            <a:ext cx="1158875" cy="116998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663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Location Privacy with Mix Zones</a:t>
            </a:r>
          </a:p>
        </p:txBody>
      </p:sp>
      <p:sp>
        <p:nvSpPr>
          <p:cNvPr id="7066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/>
          <a:lstStyle/>
          <a:p>
            <a:fld id="{29A186FD-0756-4C58-8F75-6A8F1233B366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70665" name="TextBox 7"/>
          <p:cNvSpPr txBox="1">
            <a:spLocks noChangeArrowheads="1"/>
          </p:cNvSpPr>
          <p:nvPr/>
        </p:nvSpPr>
        <p:spPr bwMode="auto">
          <a:xfrm>
            <a:off x="4262438" y="5356225"/>
            <a:ext cx="1031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Mix zone</a:t>
            </a:r>
          </a:p>
        </p:txBody>
      </p:sp>
      <p:sp>
        <p:nvSpPr>
          <p:cNvPr id="5" name="Oval 4"/>
          <p:cNvSpPr/>
          <p:nvPr/>
        </p:nvSpPr>
        <p:spPr>
          <a:xfrm>
            <a:off x="1295400" y="411480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1295400" y="434340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1295400" y="403860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1295400" y="434340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1295400" y="403860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4756150" y="4408488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5" name="Oval 14"/>
          <p:cNvSpPr/>
          <p:nvPr/>
        </p:nvSpPr>
        <p:spPr>
          <a:xfrm>
            <a:off x="4419600" y="4052888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846513" y="3486150"/>
            <a:ext cx="1341437" cy="714375"/>
          </a:xfrm>
          <a:prstGeom prst="straightConnector1">
            <a:avLst/>
          </a:prstGeom>
          <a:ln w="1270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830638" y="3508375"/>
            <a:ext cx="1389062" cy="701675"/>
          </a:xfrm>
          <a:prstGeom prst="straightConnector1">
            <a:avLst/>
          </a:prstGeom>
          <a:ln w="1270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825875" y="4518025"/>
            <a:ext cx="1790700" cy="215900"/>
          </a:xfrm>
          <a:prstGeom prst="straightConnector1">
            <a:avLst/>
          </a:prstGeom>
          <a:ln w="1270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597400" y="4038600"/>
            <a:ext cx="3746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69489E-6 C 0.05625 -0.00509 0.25694 -0.00069 0.33784 -0.03053 C 0.41857 -0.06037 0.4434 -0.12884 0.48524 -0.17927 C 0.52725 -0.2297 0.5684 -0.30095 0.5901 -0.33287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58 -0.00093 C 0.07084 -0.00185 0.25539 0.02035 0.33264 -0.00694 C 0.4099 -0.03424 0.43941 -0.11381 0.4823 -0.16424 C 0.52518 -0.21467 0.56789 -0.27898 0.59028 -0.30928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00" y="-144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-0.00185 C 0.1625 -0.01434 0.30712 -0.02429 0.39809 -0.02082 C 0.48889 -0.01735 0.51458 0.00255 0.56389 0.01874 C 0.61319 0.03493 0.66649 0.06431 0.69357 0.07634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00" y="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56142E-6 C 0.03542 -0.00092 0.16459 -0.00324 0.2125 -0.00509 C 0.26042 -0.00694 0.26563 -0.00856 0.28716 -0.0111 C 0.30869 -0.01365 0.33004 -0.01781 0.34132 -0.01966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0" y="-10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97 -2.33403E-6 C 0.03976 -0.003 0.10868 -0.01434 0.15903 -0.01781 C 0.20937 -0.02128 0.28385 -0.01966 0.3184 -0.02012 C 0.35295 -0.02059 0.35747 -0.02174 0.36615 -0.02128 C 0.37483 -0.02082 0.36979 -0.01758 0.37066 -0.01665 " pathEditMode="relative" rAng="0" ptsTypes="aaaaa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0" y="-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08952E-6 C 0.01632 -0.01365 0.06997 -0.05089 0.09826 -0.08212 C 0.12656 -0.11335 0.14566 -0.15267 0.17031 -0.18783 C 0.19497 -0.22299 0.23021 -0.27157 0.24601 -0.29355 " pathEditMode="relative" rAng="0" ptsTypes="aaaa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0" y="-147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77909E-6 C 0.01701 0.00186 0.06909 0.0044 0.10191 0.01134 C 0.13472 0.01828 0.1651 0.02869 0.19739 0.04118 C 0.22968 0.05367 0.27517 0.07727 0.29566 0.08675 " pathEditMode="relative" rAng="0" ptsTypes="aaaa">
                                      <p:cBhvr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0" y="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 animBg="1"/>
      <p:bldP spid="10" grpId="1" animBg="1"/>
      <p:bldP spid="10" grpId="2" animBg="1"/>
      <p:bldP spid="11" grpId="0" animBg="1"/>
      <p:bldP spid="11" grpId="1" animBg="1"/>
      <p:bldP spid="12" grpId="0" animBg="1"/>
      <p:bldP spid="12" grpId="1" animBg="1"/>
      <p:bldP spid="12" grpId="2" animBg="1"/>
      <p:bldP spid="13" grpId="0" animBg="1"/>
      <p:bldP spid="13" grpId="1" animBg="1"/>
      <p:bldP spid="14" grpId="0" animBg="1"/>
      <p:bldP spid="14" grpId="1" animBg="1"/>
      <p:bldP spid="14" grpId="2" animBg="1"/>
      <p:bldP spid="15" grpId="0" animBg="1"/>
      <p:bldP spid="15" grpId="1" animBg="1"/>
      <p:bldP spid="2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smtClean="0"/>
              <a:t>“Costs” generated by Mix Zones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88025" cy="4525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800" dirty="0" smtClean="0"/>
              <a:t>Turn off transceiver</a:t>
            </a:r>
          </a:p>
          <a:p>
            <a:pPr>
              <a:defRPr/>
            </a:pPr>
            <a:endParaRPr lang="fr-CH" sz="2800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Routing is difficult</a:t>
            </a:r>
          </a:p>
          <a:p>
            <a:pPr lvl="1">
              <a:buFontTx/>
              <a:buNone/>
              <a:defRPr/>
            </a:pPr>
            <a:endParaRPr lang="fr-CH" sz="2400" dirty="0" smtClean="0"/>
          </a:p>
          <a:p>
            <a:pPr lvl="1">
              <a:buFontTx/>
              <a:buNone/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800" dirty="0" smtClean="0">
                <a:latin typeface="+mj-lt"/>
              </a:rPr>
              <a:t>Load authenticated pseudonyms</a:t>
            </a:r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/>
          <a:lstStyle/>
          <a:p>
            <a:fld id="{CED9DB7D-0DB0-4FB7-A4AB-CA572CCADB88}" type="slidenum">
              <a:rPr lang="en-US" smtClean="0"/>
              <a:pPr/>
              <a:t>37</a:t>
            </a:fld>
            <a:endParaRPr lang="en-US" smtClean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443353"/>
              </p:ext>
            </p:extLst>
          </p:nvPr>
        </p:nvGraphicFramePr>
        <p:xfrm>
          <a:off x="6486525" y="6211887"/>
          <a:ext cx="43815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Equation" r:id="rId4" imgW="126720" imgH="164880" progId="Equation.DSMT4">
                  <p:embed/>
                </p:oleObj>
              </mc:Choice>
              <mc:Fallback>
                <p:oleObj name="Equation" r:id="rId4" imgW="126720" imgH="1648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6525" y="6211887"/>
                        <a:ext cx="438150" cy="56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2099" name="Picture 3" descr="\\VBOXSVR\julien\Documents\Study\EPFL\PhD\Documents\Projects\2007.03-ELP\ELP\presentation\no_mobile_co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34100" y="1219200"/>
            <a:ext cx="1057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0" name="Picture 4" descr="\\VBOXSVR\julien\Documents\Study\EPFL\PhD\Documents\Projects\2007.03-ELP\ELP\presentation\error-404-road-not-foun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2933700"/>
            <a:ext cx="21240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1" name="Picture 5" descr="\\VBOXSVR\julien\Documents\Study\EPFL\PhD\Documents\Projects\2007.03-ELP\ELP\presentation\gas_station_highway_sign_poster-p228489793415492838t5wm_4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050" y="4714875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486525" y="2417763"/>
            <a:ext cx="37623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3000"/>
              <a:t>+</a:t>
            </a:r>
            <a:endParaRPr lang="en-US" sz="300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486525" y="4246563"/>
            <a:ext cx="37623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3000" dirty="0"/>
              <a:t>+</a:t>
            </a:r>
            <a:endParaRPr lang="en-US" sz="3000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486525" y="5770563"/>
            <a:ext cx="37623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3000"/>
              <a:t>=</a:t>
            </a:r>
            <a:endParaRPr lang="en-US"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500" dirty="0" smtClean="0"/>
              <a:t>Sequence of Pseudonym Change Games</a:t>
            </a:r>
            <a:endParaRPr lang="en-US" sz="3500" dirty="0"/>
          </a:p>
        </p:txBody>
      </p:sp>
      <p:sp>
        <p:nvSpPr>
          <p:cNvPr id="1741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/>
          <a:lstStyle/>
          <a:p>
            <a:fld id="{0E14C698-66B5-461A-85CD-78DB8CFDAFCE}" type="slidenum">
              <a:rPr lang="en-US" smtClean="0"/>
              <a:pPr/>
              <a:t>38</a:t>
            </a:fld>
            <a:endParaRPr lang="en-US" smtClean="0"/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3973513" y="1181100"/>
            <a:ext cx="1176337" cy="1390650"/>
            <a:chOff x="696686" y="3333070"/>
            <a:chExt cx="1176565" cy="1391330"/>
          </a:xfrm>
        </p:grpSpPr>
        <p:sp>
          <p:nvSpPr>
            <p:cNvPr id="17460" name="Oval 9"/>
            <p:cNvSpPr>
              <a:spLocks noChangeArrowheads="1"/>
            </p:cNvSpPr>
            <p:nvPr/>
          </p:nvSpPr>
          <p:spPr bwMode="auto">
            <a:xfrm>
              <a:off x="1657351" y="4147458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CH" sz="1200">
                  <a:latin typeface="Calibri" pitchFamily="34" charset="0"/>
                </a:rPr>
                <a:t>5</a:t>
              </a:r>
              <a:endParaRPr lang="fr-FR" sz="1200">
                <a:latin typeface="Calibri" pitchFamily="34" charset="0"/>
              </a:endParaRPr>
            </a:p>
          </p:txBody>
        </p:sp>
        <p:sp>
          <p:nvSpPr>
            <p:cNvPr id="17461" name="Line 24"/>
            <p:cNvSpPr>
              <a:spLocks noChangeShapeType="1"/>
            </p:cNvSpPr>
            <p:nvPr/>
          </p:nvSpPr>
          <p:spPr bwMode="auto">
            <a:xfrm flipH="1" flipV="1">
              <a:off x="696686" y="3733800"/>
              <a:ext cx="792162" cy="792163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17462" name="Line 55"/>
            <p:cNvSpPr>
              <a:spLocks noChangeShapeType="1"/>
            </p:cNvSpPr>
            <p:nvPr/>
          </p:nvSpPr>
          <p:spPr bwMode="auto">
            <a:xfrm flipH="1" flipV="1">
              <a:off x="710293" y="4155621"/>
              <a:ext cx="947056" cy="10613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17463" name="Oval 59"/>
            <p:cNvSpPr>
              <a:spLocks noChangeArrowheads="1"/>
            </p:cNvSpPr>
            <p:nvPr/>
          </p:nvSpPr>
          <p:spPr bwMode="auto">
            <a:xfrm>
              <a:off x="1465036" y="4508500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CH" sz="1200">
                  <a:latin typeface="Calibri" pitchFamily="34" charset="0"/>
                </a:rPr>
                <a:t>6</a:t>
              </a:r>
              <a:endParaRPr lang="fr-FR" sz="1200">
                <a:latin typeface="Calibri" pitchFamily="34" charset="0"/>
              </a:endParaRPr>
            </a:p>
          </p:txBody>
        </p:sp>
        <p:sp>
          <p:nvSpPr>
            <p:cNvPr id="17464" name="Oval 101"/>
            <p:cNvSpPr>
              <a:spLocks noChangeArrowheads="1"/>
            </p:cNvSpPr>
            <p:nvPr/>
          </p:nvSpPr>
          <p:spPr bwMode="auto">
            <a:xfrm>
              <a:off x="961798" y="3860800"/>
              <a:ext cx="576263" cy="57626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7242" name="Text Box 104"/>
            <p:cNvSpPr txBox="1">
              <a:spLocks noChangeArrowheads="1"/>
            </p:cNvSpPr>
            <p:nvPr/>
          </p:nvSpPr>
          <p:spPr bwMode="auto">
            <a:xfrm>
              <a:off x="1123806" y="3333070"/>
              <a:ext cx="417594" cy="768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CH" sz="2200" b="1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</a:rPr>
                <a:t>E</a:t>
              </a:r>
              <a:r>
                <a:rPr lang="fr-CH" sz="2200" b="1" baseline="-25000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</a:rPr>
                <a:t>2</a:t>
              </a:r>
              <a:endParaRPr lang="fr-FR" sz="2200" b="1" baseline="-25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endParaRPr>
            </a:p>
            <a:p>
              <a:pPr>
                <a:defRPr/>
              </a:pPr>
              <a:endParaRPr lang="fr-FR" sz="2200" b="1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</p:grpSp>
      <p:sp>
        <p:nvSpPr>
          <p:cNvPr id="31" name="Line 111"/>
          <p:cNvSpPr>
            <a:spLocks noChangeShapeType="1"/>
          </p:cNvSpPr>
          <p:nvPr/>
        </p:nvSpPr>
        <p:spPr bwMode="auto">
          <a:xfrm>
            <a:off x="1227138" y="1962150"/>
            <a:ext cx="69167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H"/>
          </a:p>
        </p:txBody>
      </p: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900113" y="1190625"/>
            <a:ext cx="1663700" cy="1670050"/>
            <a:chOff x="358095" y="1608975"/>
            <a:chExt cx="1663473" cy="1670277"/>
          </a:xfrm>
        </p:grpSpPr>
        <p:sp>
          <p:nvSpPr>
            <p:cNvPr id="17452" name="Oval 6"/>
            <p:cNvSpPr>
              <a:spLocks noChangeArrowheads="1"/>
            </p:cNvSpPr>
            <p:nvPr/>
          </p:nvSpPr>
          <p:spPr bwMode="auto">
            <a:xfrm>
              <a:off x="1356632" y="3063352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CH" sz="1200">
                  <a:latin typeface="Calibri" pitchFamily="34" charset="0"/>
                </a:rPr>
                <a:t>2</a:t>
              </a:r>
              <a:endParaRPr lang="fr-FR" sz="1200">
                <a:latin typeface="Calibri" pitchFamily="34" charset="0"/>
              </a:endParaRPr>
            </a:p>
          </p:txBody>
        </p:sp>
        <p:sp>
          <p:nvSpPr>
            <p:cNvPr id="17453" name="Oval 7"/>
            <p:cNvSpPr>
              <a:spLocks noChangeArrowheads="1"/>
            </p:cNvSpPr>
            <p:nvPr/>
          </p:nvSpPr>
          <p:spPr bwMode="auto">
            <a:xfrm>
              <a:off x="358095" y="3025252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CH" sz="1200">
                  <a:latin typeface="Calibri" pitchFamily="34" charset="0"/>
                </a:rPr>
                <a:t>3</a:t>
              </a:r>
              <a:endParaRPr lang="fr-FR" sz="1200">
                <a:latin typeface="Calibri" pitchFamily="34" charset="0"/>
              </a:endParaRPr>
            </a:p>
          </p:txBody>
        </p:sp>
        <p:sp>
          <p:nvSpPr>
            <p:cNvPr id="17454" name="Oval 8"/>
            <p:cNvSpPr>
              <a:spLocks noChangeArrowheads="1"/>
            </p:cNvSpPr>
            <p:nvPr/>
          </p:nvSpPr>
          <p:spPr bwMode="auto">
            <a:xfrm>
              <a:off x="1805668" y="1938494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CH" sz="1200">
                  <a:latin typeface="Calibri" pitchFamily="34" charset="0"/>
                </a:rPr>
                <a:t>4</a:t>
              </a:r>
              <a:endParaRPr lang="fr-FR" sz="1200">
                <a:latin typeface="Calibri" pitchFamily="34" charset="0"/>
              </a:endParaRPr>
            </a:p>
          </p:txBody>
        </p:sp>
        <p:sp>
          <p:nvSpPr>
            <p:cNvPr id="17455" name="Line 17"/>
            <p:cNvSpPr>
              <a:spLocks noChangeShapeType="1"/>
            </p:cNvSpPr>
            <p:nvPr/>
          </p:nvSpPr>
          <p:spPr bwMode="auto">
            <a:xfrm flipH="1" flipV="1">
              <a:off x="988332" y="1847327"/>
              <a:ext cx="431800" cy="1223963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17456" name="Line 19"/>
            <p:cNvSpPr>
              <a:spLocks noChangeShapeType="1"/>
            </p:cNvSpPr>
            <p:nvPr/>
          </p:nvSpPr>
          <p:spPr bwMode="auto">
            <a:xfrm flipH="1">
              <a:off x="440871" y="2154394"/>
              <a:ext cx="1436235" cy="572477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17457" name="Line 22"/>
            <p:cNvSpPr>
              <a:spLocks noChangeShapeType="1"/>
            </p:cNvSpPr>
            <p:nvPr/>
          </p:nvSpPr>
          <p:spPr bwMode="auto">
            <a:xfrm flipV="1">
              <a:off x="548595" y="1688577"/>
              <a:ext cx="1296987" cy="136842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17458" name="Text Box 103"/>
            <p:cNvSpPr txBox="1">
              <a:spLocks noChangeArrowheads="1"/>
            </p:cNvSpPr>
            <p:nvPr/>
          </p:nvSpPr>
          <p:spPr bwMode="auto">
            <a:xfrm>
              <a:off x="1095744" y="1608975"/>
              <a:ext cx="41775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2200" b="1">
                  <a:solidFill>
                    <a:srgbClr val="FF0000"/>
                  </a:solidFill>
                  <a:latin typeface="Calibri" pitchFamily="34" charset="0"/>
                </a:rPr>
                <a:t>E</a:t>
              </a:r>
              <a:r>
                <a:rPr lang="fr-CH" sz="2200" b="1" baseline="-25000">
                  <a:solidFill>
                    <a:srgbClr val="FF0000"/>
                  </a:solidFill>
                  <a:latin typeface="Calibri" pitchFamily="34" charset="0"/>
                </a:rPr>
                <a:t>1</a:t>
              </a:r>
              <a:endParaRPr lang="fr-FR" sz="2200" b="1" baseline="-2500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17459" name="Oval 121"/>
            <p:cNvSpPr>
              <a:spLocks noChangeArrowheads="1"/>
            </p:cNvSpPr>
            <p:nvPr/>
          </p:nvSpPr>
          <p:spPr bwMode="auto">
            <a:xfrm>
              <a:off x="980395" y="2120377"/>
              <a:ext cx="576262" cy="57626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</p:grp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5969000" y="1128713"/>
            <a:ext cx="1784350" cy="1768475"/>
            <a:chOff x="244929" y="4615021"/>
            <a:chExt cx="1784350" cy="1768475"/>
          </a:xfrm>
        </p:grpSpPr>
        <p:sp>
          <p:nvSpPr>
            <p:cNvPr id="17444" name="Oval 11"/>
            <p:cNvSpPr>
              <a:spLocks noChangeArrowheads="1"/>
            </p:cNvSpPr>
            <p:nvPr/>
          </p:nvSpPr>
          <p:spPr bwMode="auto">
            <a:xfrm>
              <a:off x="244929" y="4615021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CH" sz="1200">
                  <a:latin typeface="Calibri" pitchFamily="34" charset="0"/>
                </a:rPr>
                <a:t>7</a:t>
              </a:r>
              <a:endParaRPr lang="fr-FR" sz="1200">
                <a:latin typeface="Calibri" pitchFamily="34" charset="0"/>
              </a:endParaRPr>
            </a:p>
          </p:txBody>
        </p:sp>
        <p:sp>
          <p:nvSpPr>
            <p:cNvPr id="17445" name="Oval 12"/>
            <p:cNvSpPr>
              <a:spLocks noChangeArrowheads="1"/>
            </p:cNvSpPr>
            <p:nvPr/>
          </p:nvSpPr>
          <p:spPr bwMode="auto">
            <a:xfrm>
              <a:off x="1454604" y="5015071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CH" sz="1200">
                  <a:latin typeface="Calibri" pitchFamily="34" charset="0"/>
                </a:rPr>
                <a:t>8</a:t>
              </a:r>
              <a:endParaRPr lang="fr-FR" sz="1200">
                <a:latin typeface="Calibri" pitchFamily="34" charset="0"/>
              </a:endParaRPr>
            </a:p>
          </p:txBody>
        </p:sp>
        <p:sp>
          <p:nvSpPr>
            <p:cNvPr id="17446" name="Oval 13"/>
            <p:cNvSpPr>
              <a:spLocks noChangeArrowheads="1"/>
            </p:cNvSpPr>
            <p:nvPr/>
          </p:nvSpPr>
          <p:spPr bwMode="auto">
            <a:xfrm>
              <a:off x="949779" y="6167596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CH" sz="1200">
                  <a:latin typeface="Calibri" pitchFamily="34" charset="0"/>
                </a:rPr>
                <a:t>9</a:t>
              </a:r>
              <a:endParaRPr lang="fr-FR" sz="1200">
                <a:latin typeface="Calibri" pitchFamily="34" charset="0"/>
              </a:endParaRPr>
            </a:p>
          </p:txBody>
        </p:sp>
        <p:sp>
          <p:nvSpPr>
            <p:cNvPr id="17447" name="Line 25"/>
            <p:cNvSpPr>
              <a:spLocks noChangeShapeType="1"/>
            </p:cNvSpPr>
            <p:nvPr/>
          </p:nvSpPr>
          <p:spPr bwMode="auto">
            <a:xfrm flipV="1">
              <a:off x="1052967" y="4870609"/>
              <a:ext cx="0" cy="1296987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17448" name="Line 26"/>
            <p:cNvSpPr>
              <a:spLocks noChangeShapeType="1"/>
            </p:cNvSpPr>
            <p:nvPr/>
          </p:nvSpPr>
          <p:spPr bwMode="auto">
            <a:xfrm>
              <a:off x="444954" y="4799171"/>
              <a:ext cx="1584325" cy="1223963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17449" name="Line 52"/>
            <p:cNvSpPr>
              <a:spLocks noChangeShapeType="1"/>
            </p:cNvSpPr>
            <p:nvPr/>
          </p:nvSpPr>
          <p:spPr bwMode="auto">
            <a:xfrm flipH="1">
              <a:off x="302079" y="5207159"/>
              <a:ext cx="1152525" cy="935037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17450" name="Text Box 105"/>
            <p:cNvSpPr txBox="1">
              <a:spLocks noChangeArrowheads="1"/>
            </p:cNvSpPr>
            <p:nvPr/>
          </p:nvSpPr>
          <p:spPr bwMode="auto">
            <a:xfrm>
              <a:off x="1076566" y="4642009"/>
              <a:ext cx="370614" cy="318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2200" b="1">
                  <a:solidFill>
                    <a:srgbClr val="008000"/>
                  </a:solidFill>
                  <a:latin typeface="Calibri" pitchFamily="34" charset="0"/>
                </a:rPr>
                <a:t>E</a:t>
              </a:r>
              <a:r>
                <a:rPr lang="fr-CH" sz="2200" b="1" baseline="-25000">
                  <a:solidFill>
                    <a:srgbClr val="008000"/>
                  </a:solidFill>
                  <a:latin typeface="Calibri" pitchFamily="34" charset="0"/>
                </a:rPr>
                <a:t>3</a:t>
              </a:r>
              <a:endParaRPr lang="fr-FR" sz="2200" b="1">
                <a:solidFill>
                  <a:srgbClr val="008000"/>
                </a:solidFill>
                <a:latin typeface="Calibri" pitchFamily="34" charset="0"/>
              </a:endParaRPr>
            </a:p>
          </p:txBody>
        </p:sp>
        <p:sp>
          <p:nvSpPr>
            <p:cNvPr id="17451" name="Oval 122"/>
            <p:cNvSpPr>
              <a:spLocks noChangeArrowheads="1"/>
            </p:cNvSpPr>
            <p:nvPr/>
          </p:nvSpPr>
          <p:spPr bwMode="auto">
            <a:xfrm>
              <a:off x="878342" y="5159534"/>
              <a:ext cx="576262" cy="57626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</p:grpSp>
      <p:sp>
        <p:nvSpPr>
          <p:cNvPr id="43" name="Oval 42"/>
          <p:cNvSpPr/>
          <p:nvPr/>
        </p:nvSpPr>
        <p:spPr>
          <a:xfrm>
            <a:off x="922338" y="1798638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/>
              <a:t>1</a:t>
            </a:r>
          </a:p>
        </p:txBody>
      </p:sp>
      <p:sp>
        <p:nvSpPr>
          <p:cNvPr id="73" name="Text Box 59"/>
          <p:cNvSpPr txBox="1">
            <a:spLocks noChangeArrowheads="1"/>
          </p:cNvSpPr>
          <p:nvPr/>
        </p:nvSpPr>
        <p:spPr bwMode="auto">
          <a:xfrm>
            <a:off x="4838700" y="6326188"/>
            <a:ext cx="41751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2200" b="1">
                <a:solidFill>
                  <a:srgbClr val="376092"/>
                </a:solidFill>
                <a:latin typeface="Calibri" pitchFamily="34" charset="0"/>
              </a:rPr>
              <a:t>E</a:t>
            </a:r>
            <a:r>
              <a:rPr lang="fr-CH" sz="2200" b="1" baseline="-25000">
                <a:solidFill>
                  <a:srgbClr val="376092"/>
                </a:solidFill>
                <a:latin typeface="Calibri" pitchFamily="34" charset="0"/>
              </a:rPr>
              <a:t>2</a:t>
            </a:r>
            <a:endParaRPr lang="fr-FR" sz="2200" b="1">
              <a:solidFill>
                <a:srgbClr val="376092"/>
              </a:solidFill>
              <a:latin typeface="Calibri" pitchFamily="34" charset="0"/>
            </a:endParaRPr>
          </a:p>
        </p:txBody>
      </p:sp>
      <p:sp>
        <p:nvSpPr>
          <p:cNvPr id="17422" name="Line 4"/>
          <p:cNvSpPr>
            <a:spLocks noChangeShapeType="1"/>
          </p:cNvSpPr>
          <p:nvPr/>
        </p:nvSpPr>
        <p:spPr bwMode="auto">
          <a:xfrm>
            <a:off x="2530475" y="3281363"/>
            <a:ext cx="0" cy="2967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7423" name="Line 5"/>
          <p:cNvSpPr>
            <a:spLocks noChangeShapeType="1"/>
          </p:cNvSpPr>
          <p:nvPr/>
        </p:nvSpPr>
        <p:spPr bwMode="auto">
          <a:xfrm flipV="1">
            <a:off x="2305050" y="6007100"/>
            <a:ext cx="50831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H"/>
          </a:p>
        </p:txBody>
      </p:sp>
      <p:sp>
        <p:nvSpPr>
          <p:cNvPr id="51" name="Line 11"/>
          <p:cNvSpPr>
            <a:spLocks noChangeShapeType="1"/>
          </p:cNvSpPr>
          <p:nvPr/>
        </p:nvSpPr>
        <p:spPr bwMode="auto">
          <a:xfrm flipV="1">
            <a:off x="3105150" y="3811588"/>
            <a:ext cx="0" cy="2187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52" name="Line 13"/>
          <p:cNvSpPr>
            <a:spLocks noChangeShapeType="1"/>
          </p:cNvSpPr>
          <p:nvPr/>
        </p:nvSpPr>
        <p:spPr bwMode="auto">
          <a:xfrm flipV="1">
            <a:off x="5006975" y="4418013"/>
            <a:ext cx="0" cy="785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53" name="Line 20"/>
          <p:cNvSpPr>
            <a:spLocks noChangeShapeType="1"/>
          </p:cNvSpPr>
          <p:nvPr/>
        </p:nvSpPr>
        <p:spPr bwMode="auto">
          <a:xfrm>
            <a:off x="3105150" y="3811588"/>
            <a:ext cx="1901825" cy="1401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54" name="Line 21"/>
          <p:cNvSpPr>
            <a:spLocks noChangeShapeType="1"/>
          </p:cNvSpPr>
          <p:nvPr/>
        </p:nvSpPr>
        <p:spPr bwMode="auto">
          <a:xfrm>
            <a:off x="5006975" y="4418013"/>
            <a:ext cx="968375" cy="719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63" name="Line 42"/>
          <p:cNvSpPr>
            <a:spLocks noChangeShapeType="1"/>
          </p:cNvSpPr>
          <p:nvPr/>
        </p:nvSpPr>
        <p:spPr bwMode="auto">
          <a:xfrm>
            <a:off x="5975350" y="5402263"/>
            <a:ext cx="825500" cy="6048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64" name="Line 43"/>
          <p:cNvSpPr>
            <a:spLocks noChangeShapeType="1"/>
          </p:cNvSpPr>
          <p:nvPr/>
        </p:nvSpPr>
        <p:spPr bwMode="auto">
          <a:xfrm flipH="1">
            <a:off x="2495550" y="60071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65" name="Line 44"/>
          <p:cNvSpPr>
            <a:spLocks noChangeShapeType="1"/>
          </p:cNvSpPr>
          <p:nvPr/>
        </p:nvSpPr>
        <p:spPr bwMode="auto">
          <a:xfrm>
            <a:off x="6800850" y="6007100"/>
            <a:ext cx="3159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grpSp>
        <p:nvGrpSpPr>
          <p:cNvPr id="6" name="Group 86"/>
          <p:cNvGrpSpPr>
            <a:grpSpLocks/>
          </p:cNvGrpSpPr>
          <p:nvPr/>
        </p:nvGrpSpPr>
        <p:grpSpPr bwMode="auto">
          <a:xfrm>
            <a:off x="2951163" y="6013450"/>
            <a:ext cx="417512" cy="742950"/>
            <a:chOff x="4199161" y="5328113"/>
            <a:chExt cx="417615" cy="743608"/>
          </a:xfrm>
        </p:grpSpPr>
        <p:sp>
          <p:nvSpPr>
            <p:cNvPr id="17443" name="Text Box 57"/>
            <p:cNvSpPr txBox="1">
              <a:spLocks noChangeArrowheads="1"/>
            </p:cNvSpPr>
            <p:nvPr/>
          </p:nvSpPr>
          <p:spPr bwMode="auto">
            <a:xfrm>
              <a:off x="4199161" y="5640841"/>
              <a:ext cx="417615" cy="430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2200" b="1">
                  <a:solidFill>
                    <a:srgbClr val="FF0000"/>
                  </a:solidFill>
                  <a:latin typeface="Calibri" pitchFamily="34" charset="0"/>
                </a:rPr>
                <a:t>E</a:t>
              </a:r>
              <a:r>
                <a:rPr lang="fr-CH" sz="2200" b="1" baseline="-25000">
                  <a:solidFill>
                    <a:srgbClr val="FF0000"/>
                  </a:solidFill>
                  <a:latin typeface="Calibri" pitchFamily="34" charset="0"/>
                </a:rPr>
                <a:t>1</a:t>
              </a:r>
              <a:endParaRPr lang="fr-FR" sz="22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graphicFrame>
          <p:nvGraphicFramePr>
            <p:cNvPr id="17413" name="Object 45"/>
            <p:cNvGraphicFramePr>
              <a:graphicFrameLocks noChangeAspect="1"/>
            </p:cNvGraphicFramePr>
            <p:nvPr/>
          </p:nvGraphicFramePr>
          <p:xfrm>
            <a:off x="4314941" y="5328113"/>
            <a:ext cx="163145" cy="344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58" name="Equation" r:id="rId4" imgW="139680" imgH="279360" progId="Equation.DSMT4">
                    <p:embed/>
                  </p:oleObj>
                </mc:Choice>
                <mc:Fallback>
                  <p:oleObj name="Equation" r:id="rId4" imgW="139680" imgH="279360" progId="Equation.DSMT4">
                    <p:embed/>
                    <p:pic>
                      <p:nvPicPr>
                        <p:cNvPr id="0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4941" y="5328113"/>
                          <a:ext cx="163145" cy="3442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7" name="Line 46"/>
          <p:cNvSpPr>
            <a:spLocks noChangeShapeType="1"/>
          </p:cNvSpPr>
          <p:nvPr/>
        </p:nvSpPr>
        <p:spPr bwMode="auto">
          <a:xfrm>
            <a:off x="5006975" y="5099050"/>
            <a:ext cx="0" cy="9842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graphicFrame>
        <p:nvGraphicFramePr>
          <p:cNvPr id="69" name="Object 48"/>
          <p:cNvGraphicFramePr>
            <a:graphicFrameLocks noChangeAspect="1"/>
          </p:cNvGraphicFramePr>
          <p:nvPr/>
        </p:nvGraphicFramePr>
        <p:xfrm>
          <a:off x="4929188" y="6013450"/>
          <a:ext cx="201612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9" name="Equation" r:id="rId6" imgW="164880" imgH="279360" progId="Equation.DSMT4">
                  <p:embed/>
                </p:oleObj>
              </mc:Choice>
              <mc:Fallback>
                <p:oleObj name="Equation" r:id="rId6" imgW="164880" imgH="279360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88" y="6013450"/>
                        <a:ext cx="201612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89"/>
          <p:cNvGrpSpPr>
            <a:grpSpLocks/>
          </p:cNvGrpSpPr>
          <p:nvPr/>
        </p:nvGrpSpPr>
        <p:grpSpPr bwMode="auto">
          <a:xfrm>
            <a:off x="5876925" y="5129213"/>
            <a:ext cx="417513" cy="1620837"/>
            <a:chOff x="7125371" y="4443056"/>
            <a:chExt cx="417616" cy="1621004"/>
          </a:xfrm>
        </p:grpSpPr>
        <p:sp>
          <p:nvSpPr>
            <p:cNvPr id="17438" name="Line 47"/>
            <p:cNvSpPr>
              <a:spLocks noChangeShapeType="1"/>
            </p:cNvSpPr>
            <p:nvPr/>
          </p:nvSpPr>
          <p:spPr bwMode="auto">
            <a:xfrm>
              <a:off x="7223776" y="4443056"/>
              <a:ext cx="0" cy="9094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grpSp>
          <p:nvGrpSpPr>
            <p:cNvPr id="8" name="Group 88"/>
            <p:cNvGrpSpPr>
              <a:grpSpLocks/>
            </p:cNvGrpSpPr>
            <p:nvPr/>
          </p:nvGrpSpPr>
          <p:grpSpPr bwMode="auto">
            <a:xfrm>
              <a:off x="7125371" y="4443056"/>
              <a:ext cx="417616" cy="1621004"/>
              <a:chOff x="7125371" y="4443056"/>
              <a:chExt cx="417616" cy="1621004"/>
            </a:xfrm>
          </p:grpSpPr>
          <p:sp>
            <p:nvSpPr>
              <p:cNvPr id="17440" name="Line 41"/>
              <p:cNvSpPr>
                <a:spLocks noChangeShapeType="1"/>
              </p:cNvSpPr>
              <p:nvPr/>
            </p:nvSpPr>
            <p:spPr bwMode="auto">
              <a:xfrm>
                <a:off x="7223776" y="4450676"/>
                <a:ext cx="0" cy="26576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7441" name="Text Box 58"/>
              <p:cNvSpPr txBox="1">
                <a:spLocks noChangeArrowheads="1"/>
              </p:cNvSpPr>
              <p:nvPr/>
            </p:nvSpPr>
            <p:spPr bwMode="auto">
              <a:xfrm>
                <a:off x="7125371" y="5633229"/>
                <a:ext cx="417616" cy="4308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CH" sz="2200" b="1">
                    <a:solidFill>
                      <a:srgbClr val="008000"/>
                    </a:solidFill>
                    <a:latin typeface="Calibri" pitchFamily="34" charset="0"/>
                  </a:rPr>
                  <a:t>E</a:t>
                </a:r>
                <a:r>
                  <a:rPr lang="fr-CH" sz="2200" b="1" baseline="-25000">
                    <a:solidFill>
                      <a:srgbClr val="008000"/>
                    </a:solidFill>
                    <a:latin typeface="Calibri" pitchFamily="34" charset="0"/>
                  </a:rPr>
                  <a:t>3</a:t>
                </a:r>
                <a:endParaRPr lang="fr-FR" sz="2200" b="1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  <p:graphicFrame>
            <p:nvGraphicFramePr>
              <p:cNvPr id="17412" name="Object 49"/>
              <p:cNvGraphicFramePr>
                <a:graphicFrameLocks noChangeAspect="1"/>
              </p:cNvGraphicFramePr>
              <p:nvPr/>
            </p:nvGraphicFramePr>
            <p:xfrm>
              <a:off x="7185802" y="5315152"/>
              <a:ext cx="178446" cy="36085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60" name="Equation" r:id="rId8" imgW="152280" imgH="291960" progId="Equation.DSMT4">
                      <p:embed/>
                    </p:oleObj>
                  </mc:Choice>
                  <mc:Fallback>
                    <p:oleObj name="Equation" r:id="rId8" imgW="152280" imgH="291960" progId="Equation.DSMT4">
                      <p:embed/>
                      <p:pic>
                        <p:nvPicPr>
                          <p:cNvPr id="0" name="Object 4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185802" y="5315152"/>
                            <a:ext cx="178446" cy="36085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442" name="Line 65"/>
              <p:cNvSpPr>
                <a:spLocks noChangeShapeType="1"/>
              </p:cNvSpPr>
              <p:nvPr/>
            </p:nvSpPr>
            <p:spPr bwMode="auto">
              <a:xfrm>
                <a:off x="7294661" y="4443056"/>
                <a:ext cx="0" cy="2270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fr-CH"/>
              </a:p>
            </p:txBody>
          </p:sp>
        </p:grpSp>
      </p:grpSp>
      <p:graphicFrame>
        <p:nvGraphicFramePr>
          <p:cNvPr id="17411" name="Object 66"/>
          <p:cNvGraphicFramePr>
            <a:graphicFrameLocks noChangeAspect="1"/>
          </p:cNvGraphicFramePr>
          <p:nvPr/>
        </p:nvGraphicFramePr>
        <p:xfrm>
          <a:off x="7427913" y="5883275"/>
          <a:ext cx="131762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1" name="Equation" r:id="rId10" imgW="114120" imgH="203040" progId="Equation.DSMT4">
                  <p:embed/>
                </p:oleObj>
              </mc:Choice>
              <mc:Fallback>
                <p:oleObj name="Equation" r:id="rId10" imgW="114120" imgH="203040" progId="Equation.DSMT4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7913" y="5883275"/>
                        <a:ext cx="131762" cy="25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4" name="Rectangle 57"/>
          <p:cNvSpPr>
            <a:spLocks noChangeArrowheads="1"/>
          </p:cNvSpPr>
          <p:nvPr/>
        </p:nvSpPr>
        <p:spPr bwMode="auto">
          <a:xfrm>
            <a:off x="2370138" y="2900363"/>
            <a:ext cx="37623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2200">
                <a:latin typeface="Calibri" pitchFamily="34" charset="0"/>
              </a:rPr>
              <a:t>u</a:t>
            </a:r>
            <a:r>
              <a:rPr lang="fr-CH" sz="2200" baseline="-25000">
                <a:latin typeface="Calibri" pitchFamily="34" charset="0"/>
              </a:rPr>
              <a:t>i</a:t>
            </a:r>
            <a:endParaRPr lang="en-US" sz="2200"/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2719388" y="3327400"/>
            <a:ext cx="79375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2200">
                <a:solidFill>
                  <a:srgbClr val="000000"/>
                </a:solidFill>
                <a:latin typeface="Calibri" pitchFamily="34" charset="0"/>
              </a:rPr>
              <a:t>A</a:t>
            </a:r>
            <a:r>
              <a:rPr lang="fr-CH" sz="2200" baseline="-25000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fr-CH" sz="220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fr-CH" sz="2200" i="1">
                <a:solidFill>
                  <a:srgbClr val="000000"/>
                </a:solidFill>
                <a:latin typeface="Calibri" pitchFamily="34" charset="0"/>
              </a:rPr>
              <a:t>t</a:t>
            </a:r>
            <a:r>
              <a:rPr lang="fr-CH" sz="2200" i="1" baseline="-25000">
                <a:solidFill>
                  <a:srgbClr val="000000"/>
                </a:solidFill>
                <a:latin typeface="Calibri" pitchFamily="34" charset="0"/>
              </a:rPr>
              <a:t>1</a:t>
            </a:r>
            <a:r>
              <a:rPr lang="fr-CH" sz="2200">
                <a:solidFill>
                  <a:srgbClr val="000000"/>
                </a:solidFill>
                <a:latin typeface="Calibri" pitchFamily="34" charset="0"/>
              </a:rPr>
              <a:t>)- </a:t>
            </a:r>
            <a:r>
              <a:rPr lang="el-GR" sz="2200">
                <a:solidFill>
                  <a:srgbClr val="000000"/>
                </a:solidFill>
                <a:latin typeface="Calibri" pitchFamily="34" charset="0"/>
              </a:rPr>
              <a:t>γ</a:t>
            </a:r>
            <a:endParaRPr lang="en-US" sz="2200"/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4581525" y="3967163"/>
            <a:ext cx="79375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2200">
                <a:solidFill>
                  <a:srgbClr val="000000"/>
                </a:solidFill>
                <a:latin typeface="Calibri" pitchFamily="34" charset="0"/>
              </a:rPr>
              <a:t>A</a:t>
            </a:r>
            <a:r>
              <a:rPr lang="fr-CH" sz="2200" baseline="-25000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fr-CH" sz="220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fr-CH" sz="2200" i="1">
                <a:solidFill>
                  <a:srgbClr val="000000"/>
                </a:solidFill>
                <a:latin typeface="Calibri" pitchFamily="34" charset="0"/>
              </a:rPr>
              <a:t>t</a:t>
            </a:r>
            <a:r>
              <a:rPr lang="fr-CH" sz="2200" i="1" baseline="-2500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fr-CH" sz="2200">
                <a:solidFill>
                  <a:srgbClr val="000000"/>
                </a:solidFill>
                <a:latin typeface="Calibri" pitchFamily="34" charset="0"/>
              </a:rPr>
              <a:t>)- </a:t>
            </a:r>
            <a:r>
              <a:rPr lang="el-GR" sz="2200">
                <a:solidFill>
                  <a:srgbClr val="000000"/>
                </a:solidFill>
                <a:latin typeface="Calibri" pitchFamily="34" charset="0"/>
              </a:rPr>
              <a:t>γ</a:t>
            </a:r>
            <a:endParaRPr lang="en-US" sz="2200"/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6091238" y="4989513"/>
            <a:ext cx="3746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200">
                <a:solidFill>
                  <a:srgbClr val="000000"/>
                </a:solidFill>
                <a:latin typeface="Calibri" pitchFamily="34" charset="0"/>
              </a:rPr>
              <a:t>γ</a:t>
            </a:r>
            <a:r>
              <a:rPr lang="fr-CH" sz="220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sz="2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L 0.07586 0.00023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86 0.00023 L 0.37482 0.0013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482 0.00139 L 0.62066 0.00023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066 0.00023 L 0.74652 0.00162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3" grpId="0" animBg="1"/>
      <p:bldP spid="43" grpId="1" animBg="1"/>
      <p:bldP spid="43" grpId="2" animBg="1"/>
      <p:bldP spid="43" grpId="3" animBg="1"/>
      <p:bldP spid="73" grpId="0"/>
      <p:bldP spid="51" grpId="0" animBg="1"/>
      <p:bldP spid="52" grpId="0" animBg="1"/>
      <p:bldP spid="53" grpId="0" animBg="1"/>
      <p:bldP spid="54" grpId="0" animBg="1"/>
      <p:bldP spid="63" grpId="0" animBg="1"/>
      <p:bldP spid="64" grpId="0" animBg="1"/>
      <p:bldP spid="65" grpId="0" animBg="1"/>
      <p:bldP spid="67" grpId="0" animBg="1"/>
      <p:bldP spid="59" grpId="0"/>
      <p:bldP spid="60" grpId="0"/>
      <p:bldP spid="6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Non-Cooperative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963" y="609600"/>
            <a:ext cx="8546757" cy="3429000"/>
          </a:xfrm>
        </p:spPr>
        <p:txBody>
          <a:bodyPr numCol="2">
            <a:noAutofit/>
          </a:bodyPr>
          <a:lstStyle/>
          <a:p>
            <a:pPr>
              <a:defRPr/>
            </a:pPr>
            <a:r>
              <a:rPr lang="en-US" sz="2800" dirty="0" smtClean="0"/>
              <a:t>Benefit </a:t>
            </a:r>
            <a:r>
              <a:rPr lang="en-US" sz="2800" b="1" dirty="0" smtClean="0"/>
              <a:t>B</a:t>
            </a:r>
            <a:r>
              <a:rPr lang="en-US" sz="2800" dirty="0" smtClean="0"/>
              <a:t> of mix zone:</a:t>
            </a:r>
          </a:p>
          <a:p>
            <a:pPr lvl="1">
              <a:defRPr/>
            </a:pPr>
            <a:r>
              <a:rPr lang="en-US" sz="1800" dirty="0" smtClean="0"/>
              <a:t>Location Privacy</a:t>
            </a:r>
          </a:p>
          <a:p>
            <a:pPr lvl="1">
              <a:defRPr/>
            </a:pPr>
            <a:endParaRPr lang="en-US" sz="1800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800" dirty="0" smtClean="0"/>
              <a:t>Strategies</a:t>
            </a:r>
          </a:p>
          <a:p>
            <a:pPr lvl="1">
              <a:defRPr/>
            </a:pPr>
            <a:r>
              <a:rPr lang="en-US" sz="1800" b="1" dirty="0" smtClean="0"/>
              <a:t>Cooperate</a:t>
            </a:r>
            <a:r>
              <a:rPr lang="en-US" sz="1800" dirty="0" smtClean="0"/>
              <a:t>: Change identifier in the mix zone </a:t>
            </a:r>
          </a:p>
          <a:p>
            <a:pPr lvl="1">
              <a:defRPr/>
            </a:pPr>
            <a:r>
              <a:rPr lang="en-US" sz="1800" b="1" dirty="0" smtClean="0"/>
              <a:t>Defect</a:t>
            </a:r>
            <a:r>
              <a:rPr lang="en-US" sz="1800" dirty="0" smtClean="0"/>
              <a:t>: 	Do not change</a:t>
            </a:r>
          </a:p>
          <a:p>
            <a:pPr lvl="1">
              <a:defRPr/>
            </a:pPr>
            <a:r>
              <a:rPr lang="en-US" sz="1800" dirty="0" smtClean="0"/>
              <a:t>Depend on current level of location privacy of nodes </a:t>
            </a:r>
            <a:endParaRPr lang="en-US" sz="1800" b="1" dirty="0" smtClean="0"/>
          </a:p>
          <a:p>
            <a:pPr>
              <a:defRPr/>
            </a:pPr>
            <a:r>
              <a:rPr lang="en-US" sz="2800" dirty="0" smtClean="0"/>
              <a:t>Cost </a:t>
            </a:r>
            <a:r>
              <a:rPr lang="en-US" sz="2800" b="1" dirty="0" smtClean="0"/>
              <a:t>C</a:t>
            </a:r>
            <a:r>
              <a:rPr lang="en-US" sz="2800" dirty="0" smtClean="0"/>
              <a:t> of mix zone :</a:t>
            </a:r>
          </a:p>
          <a:p>
            <a:pPr lvl="1">
              <a:defRPr/>
            </a:pPr>
            <a:r>
              <a:rPr lang="en-US" sz="1800" dirty="0" smtClean="0"/>
              <a:t>Mobiles must remain silent</a:t>
            </a:r>
          </a:p>
          <a:p>
            <a:pPr lvl="1">
              <a:defRPr/>
            </a:pPr>
            <a:r>
              <a:rPr lang="en-US" sz="1800" dirty="0" smtClean="0"/>
              <a:t>Mobiles must change their identifier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/>
          <a:lstStyle/>
          <a:p>
            <a:fld id="{4AB16360-D6B5-4F62-B6E2-2591E1832890}" type="slidenum">
              <a:rPr lang="en-US" smtClean="0"/>
              <a:pPr/>
              <a:t>39</a:t>
            </a:fld>
            <a:endParaRPr lang="en-US" smtClean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381250" y="6191250"/>
            <a:ext cx="3001963" cy="793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1653382" y="5445918"/>
            <a:ext cx="1778000" cy="1746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96938" y="4605338"/>
            <a:ext cx="11414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Cooperate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087813" y="6237288"/>
            <a:ext cx="11414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Cooperate</a:t>
            </a:r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77913" y="5648325"/>
            <a:ext cx="7778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Defect</a:t>
            </a:r>
            <a:endParaRPr lang="en-US" sz="200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732088" y="6237288"/>
            <a:ext cx="7778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Defect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24138" y="4783138"/>
            <a:ext cx="1173162" cy="5746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-C, 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032250" y="4783138"/>
            <a:ext cx="1173163" cy="5746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B-C, B-C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24138" y="5535613"/>
            <a:ext cx="1173162" cy="57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0, 0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032250" y="5535613"/>
            <a:ext cx="1173163" cy="5746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0, -C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178050" y="4038600"/>
            <a:ext cx="8445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Node 1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365750" y="5995988"/>
            <a:ext cx="84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Node 2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524500" y="5214938"/>
            <a:ext cx="27813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Pseudonym Change 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 animBg="1"/>
      <p:bldP spid="16" grpId="0" animBg="1"/>
      <p:bldP spid="18" grpId="0" animBg="1"/>
      <p:bldP spid="19" grpId="0" animBg="1"/>
      <p:bldP spid="21" grpId="0"/>
      <p:bldP spid="22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0BFFB458-7255-4FEF-B109-CA71E55E38A5}" type="slidenum">
              <a:rPr lang="en-US" smtClean="0"/>
              <a:pPr/>
              <a:t>4</a:t>
            </a:fld>
            <a:endParaRPr lang="en-US" smtClean="0"/>
          </a:p>
        </p:txBody>
      </p:sp>
      <p:pic>
        <p:nvPicPr>
          <p:cNvPr id="23555" name="Picture 2" descr="C:\Documents and Settings\poturals\My Documents\epfl\wireless future slides\came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4929188"/>
            <a:ext cx="164306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C:\Documents and Settings\poturals\My Documents\epfl\wireless future slides\frid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63" y="3357563"/>
            <a:ext cx="1524000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C:\Documents and Settings\poturals\My Documents\epfl\wireless future slides\estarling-digital-fram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50" y="1643063"/>
            <a:ext cx="1643063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 descr="C:\Documents and Settings\poturals\My Documents\epfl\wireless future slides\rovio-angle-camera-lift-large-300x19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63" y="4357688"/>
            <a:ext cx="28575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8" descr="C:\Documents and Settings\poturals\My Documents\epfl\wireless future slides\wifi_detecting_watch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5" y="3143250"/>
            <a:ext cx="960438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50" y="1000125"/>
            <a:ext cx="19240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71688" y="3214688"/>
            <a:ext cx="1214437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86188" y="1928813"/>
            <a:ext cx="2346325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6000" y="2000250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4" name="Title 1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Wireless Enabled Devices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3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Nash </a:t>
            </a:r>
            <a:r>
              <a:rPr lang="en-US" dirty="0" err="1" smtClean="0"/>
              <a:t>Equilibria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81688"/>
            <a:ext cx="8229600" cy="112871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pseudonym change game is a </a:t>
            </a:r>
            <a:r>
              <a:rPr lang="en-US" b="1" dirty="0" smtClean="0"/>
              <a:t>coordination game</a:t>
            </a:r>
          </a:p>
          <a:p>
            <a:pPr lvl="1"/>
            <a:r>
              <a:rPr lang="en-US" dirty="0" smtClean="0"/>
              <a:t>Mutual gain by making mutually consistent decisions</a:t>
            </a:r>
          </a:p>
        </p:txBody>
      </p:sp>
      <p:sp>
        <p:nvSpPr>
          <p:cNvPr id="1844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/>
          <a:lstStyle/>
          <a:p>
            <a:fld id="{F25DE0D2-73E9-43C2-9407-A80278DCAFE6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8446" name="Rectangle 4"/>
          <p:cNvSpPr>
            <a:spLocks noChangeArrowheads="1"/>
          </p:cNvSpPr>
          <p:nvPr/>
        </p:nvSpPr>
        <p:spPr bwMode="auto">
          <a:xfrm>
            <a:off x="457200" y="762000"/>
            <a:ext cx="76962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+mn-lt"/>
              </a:rPr>
              <a:t>Theorem: 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The pseudonym change game with complete information has 2 pure</a:t>
            </a:r>
            <a:r>
              <a:rPr lang="en-US" sz="2400" baseline="0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strategy Nash </a:t>
            </a:r>
            <a:r>
              <a:rPr lang="en-US" sz="2400" dirty="0" err="1">
                <a:latin typeface="+mn-lt"/>
              </a:rPr>
              <a:t>equilibria</a:t>
            </a:r>
            <a:r>
              <a:rPr lang="en-US" sz="2400" dirty="0">
                <a:latin typeface="+mn-lt"/>
              </a:rPr>
              <a:t> and 1 mixed-strategy Nash</a:t>
            </a:r>
            <a:r>
              <a:rPr lang="en-US" sz="2400" baseline="0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equilibrium.</a:t>
            </a:r>
            <a:r>
              <a:rPr lang="en-US" sz="2800" dirty="0">
                <a:latin typeface="+mn-lt"/>
              </a:rPr>
              <a:t/>
            </a:r>
            <a:br>
              <a:rPr lang="en-US" sz="2800" dirty="0">
                <a:latin typeface="+mn-lt"/>
              </a:rPr>
            </a:br>
            <a:r>
              <a:rPr lang="en-US" sz="2800" dirty="0" smtClean="0">
                <a:sym typeface="Wingdings" pitchFamily="2" charset="2"/>
              </a:rPr>
              <a:t> Cooperation cannot be taken for granted</a:t>
            </a:r>
            <a:endParaRPr lang="en-US" sz="2800" dirty="0" smtClean="0"/>
          </a:p>
          <a:p>
            <a:pPr>
              <a:defRPr/>
            </a:pPr>
            <a:endParaRPr lang="en-US" sz="2800" dirty="0">
              <a:latin typeface="+mn-lt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379787" y="5278437"/>
            <a:ext cx="2209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V="1">
            <a:off x="2427287" y="4325937"/>
            <a:ext cx="22098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455987" y="4543425"/>
            <a:ext cx="152400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5283994" y="5283993"/>
            <a:ext cx="152400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156869" y="5283993"/>
            <a:ext cx="152400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3316287" y="5418137"/>
          <a:ext cx="603250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2" name="Equation" r:id="rId3" imgW="457200" imgH="203040" progId="Equation.DSMT4">
                  <p:embed/>
                </p:oleObj>
              </mc:Choice>
              <mc:Fallback>
                <p:oleObj name="Equation" r:id="rId3" imgW="457200" imgH="203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6287" y="5418137"/>
                        <a:ext cx="603250" cy="268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5049837" y="5399087"/>
          <a:ext cx="969963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3" name="Equation" r:id="rId5" imgW="685800" imgH="203040" progId="Equation.DSMT4">
                  <p:embed/>
                </p:oleObj>
              </mc:Choice>
              <mc:Fallback>
                <p:oleObj name="Equation" r:id="rId5" imgW="685800" imgH="203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9837" y="5399087"/>
                        <a:ext cx="969963" cy="28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>
          <a:xfrm rot="5400000" flipH="1" flipV="1">
            <a:off x="3313906" y="4368006"/>
            <a:ext cx="183515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 flipV="1">
            <a:off x="3532187" y="5283200"/>
            <a:ext cx="711200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3160712" y="4905375"/>
            <a:ext cx="744538" cy="476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3532187" y="4543425"/>
            <a:ext cx="1838325" cy="476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>
            <a:off x="4222750" y="3449637"/>
            <a:ext cx="1138237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4809331" y="3999706"/>
            <a:ext cx="1100137" cy="317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455987" y="3449637"/>
            <a:ext cx="1524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4114800" y="5381625"/>
          <a:ext cx="292100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4" name="Equation" r:id="rId7" imgW="190440" imgH="228600" progId="Equation.DSMT4">
                  <p:embed/>
                </p:oleObj>
              </mc:Choice>
              <mc:Fallback>
                <p:oleObj name="Equation" r:id="rId7" imgW="19044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381625"/>
                        <a:ext cx="292100" cy="35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2643187" y="5076825"/>
          <a:ext cx="711200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5" name="Equation" r:id="rId9" imgW="457200" imgH="203040" progId="Equation.DSMT4">
                  <p:embed/>
                </p:oleObj>
              </mc:Choice>
              <mc:Fallback>
                <p:oleObj name="Equation" r:id="rId9" imgW="45720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7" y="5076825"/>
                        <a:ext cx="711200" cy="315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2406650" y="3325812"/>
          <a:ext cx="1023937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6" name="Equation" r:id="rId11" imgW="685800" imgH="203040" progId="Equation.DSMT4">
                  <p:embed/>
                </p:oleObj>
              </mc:Choice>
              <mc:Fallback>
                <p:oleObj name="Equation" r:id="rId11" imgW="68580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650" y="3325812"/>
                        <a:ext cx="1023937" cy="303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3325812" y="2819400"/>
          <a:ext cx="334963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7" name="Equation" r:id="rId13" imgW="190440" imgH="228600" progId="Equation.DSMT4">
                  <p:embed/>
                </p:oleObj>
              </mc:Choice>
              <mc:Fallback>
                <p:oleObj name="Equation" r:id="rId13" imgW="19044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812" y="2819400"/>
                        <a:ext cx="334963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5627687" y="5019675"/>
          <a:ext cx="3651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8" name="Equation" r:id="rId15" imgW="215640" imgH="228600" progId="Equation.DSMT4">
                  <p:embed/>
                </p:oleObj>
              </mc:Choice>
              <mc:Fallback>
                <p:oleObj name="Equation" r:id="rId15" imgW="21564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7687" y="5019675"/>
                        <a:ext cx="365125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Oval 24"/>
          <p:cNvSpPr/>
          <p:nvPr/>
        </p:nvSpPr>
        <p:spPr>
          <a:xfrm>
            <a:off x="5322887" y="3411537"/>
            <a:ext cx="76200" cy="76200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26" name="Oval 25"/>
          <p:cNvSpPr/>
          <p:nvPr/>
        </p:nvSpPr>
        <p:spPr>
          <a:xfrm>
            <a:off x="4198937" y="4506912"/>
            <a:ext cx="76200" cy="76200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27" name="Oval 26"/>
          <p:cNvSpPr/>
          <p:nvPr/>
        </p:nvSpPr>
        <p:spPr>
          <a:xfrm>
            <a:off x="3494087" y="5245100"/>
            <a:ext cx="76200" cy="76200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graphicFrame>
        <p:nvGraphicFramePr>
          <p:cNvPr id="18441" name="Object 9"/>
          <p:cNvGraphicFramePr>
            <a:graphicFrameLocks noChangeAspect="1"/>
          </p:cNvGraphicFramePr>
          <p:nvPr/>
        </p:nvGraphicFramePr>
        <p:xfrm>
          <a:off x="2992437" y="4371975"/>
          <a:ext cx="333375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9" name="Equation" r:id="rId17" imgW="177480" imgH="228600" progId="Equation.DSMT4">
                  <p:embed/>
                </p:oleObj>
              </mc:Choice>
              <mc:Fallback>
                <p:oleObj name="Equation" r:id="rId17" imgW="17748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2437" y="4371975"/>
                        <a:ext cx="333375" cy="430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Oval 28"/>
          <p:cNvSpPr/>
          <p:nvPr/>
        </p:nvSpPr>
        <p:spPr>
          <a:xfrm>
            <a:off x="3432175" y="5194300"/>
            <a:ext cx="198437" cy="18097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30" name="Oval 29"/>
          <p:cNvSpPr/>
          <p:nvPr/>
        </p:nvSpPr>
        <p:spPr>
          <a:xfrm>
            <a:off x="5240337" y="3360737"/>
            <a:ext cx="198438" cy="1825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31" name="Oval 30"/>
          <p:cNvSpPr/>
          <p:nvPr/>
        </p:nvSpPr>
        <p:spPr>
          <a:xfrm>
            <a:off x="4141787" y="4437062"/>
            <a:ext cx="196850" cy="1809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32" name="Oval 31"/>
          <p:cNvSpPr/>
          <p:nvPr/>
        </p:nvSpPr>
        <p:spPr>
          <a:xfrm>
            <a:off x="6542088" y="3717925"/>
            <a:ext cx="196850" cy="18097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715125" y="3641725"/>
            <a:ext cx="1103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= pure NE</a:t>
            </a:r>
          </a:p>
        </p:txBody>
      </p:sp>
      <p:sp>
        <p:nvSpPr>
          <p:cNvPr id="34" name="Oval 33"/>
          <p:cNvSpPr/>
          <p:nvPr/>
        </p:nvSpPr>
        <p:spPr>
          <a:xfrm>
            <a:off x="6529388" y="4057650"/>
            <a:ext cx="198437" cy="1809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702425" y="3973512"/>
            <a:ext cx="1235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= mixed NE</a:t>
            </a:r>
          </a:p>
        </p:txBody>
      </p:sp>
      <p:graphicFrame>
        <p:nvGraphicFramePr>
          <p:cNvPr id="18442" name="Object 10"/>
          <p:cNvGraphicFramePr>
            <a:graphicFrameLocks noChangeAspect="1"/>
          </p:cNvGraphicFramePr>
          <p:nvPr/>
        </p:nvGraphicFramePr>
        <p:xfrm>
          <a:off x="6400800" y="2819400"/>
          <a:ext cx="3048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0" name="Equation" r:id="rId19" imgW="164880" imgH="228600" progId="Equation.DSMT4">
                  <p:embed/>
                </p:oleObj>
              </mc:Choice>
              <mc:Fallback>
                <p:oleObj name="Equation" r:id="rId19" imgW="16488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819400"/>
                        <a:ext cx="30480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69" name="TextBox 36"/>
          <p:cNvSpPr txBox="1">
            <a:spLocks noChangeArrowheads="1"/>
          </p:cNvSpPr>
          <p:nvPr/>
        </p:nvSpPr>
        <p:spPr bwMode="auto">
          <a:xfrm>
            <a:off x="6705600" y="2819400"/>
            <a:ext cx="2743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= </a:t>
            </a:r>
            <a:r>
              <a:rPr lang="en-US" sz="2400" dirty="0"/>
              <a:t>Pr(node </a:t>
            </a:r>
            <a:r>
              <a:rPr lang="en-US" sz="2400" dirty="0" err="1"/>
              <a:t>i</a:t>
            </a:r>
            <a:r>
              <a:rPr lang="en-US" sz="2400" dirty="0"/>
              <a:t> cooperates)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9" grpId="0" animBg="1"/>
      <p:bldP spid="30" grpId="0" animBg="1"/>
      <p:bldP spid="31" grpId="0" animBg="1"/>
      <p:bldP spid="32" grpId="0" animBg="1"/>
      <p:bldP spid="33" grpId="0"/>
      <p:bldP spid="34" grpId="0" animBg="1"/>
      <p:bldP spid="3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355D0420-8F6B-48D4-A204-D34BF7029DC2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7313"/>
            <a:ext cx="8229600" cy="750887"/>
          </a:xfrm>
        </p:spPr>
        <p:txBody>
          <a:bodyPr/>
          <a:lstStyle/>
          <a:p>
            <a:pPr eaLnBrk="1" hangingPunct="1"/>
            <a:r>
              <a:rPr lang="fr-CH" sz="3600" dirty="0" err="1" smtClean="0"/>
              <a:t>Overall</a:t>
            </a:r>
            <a:r>
              <a:rPr lang="fr-CH" sz="3600" dirty="0" smtClean="0"/>
              <a:t> Conclusion</a:t>
            </a:r>
            <a:endParaRPr lang="en-GB" sz="3600" dirty="0" smtClean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62988" cy="47244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fr-CH" sz="2800" dirty="0" err="1" smtClean="0"/>
              <a:t>Upcoming</a:t>
            </a:r>
            <a:r>
              <a:rPr lang="fr-CH" sz="2800" dirty="0" smtClean="0"/>
              <a:t> (</a:t>
            </a:r>
            <a:r>
              <a:rPr lang="fr-CH" sz="2800" dirty="0" err="1" smtClean="0"/>
              <a:t>wireless</a:t>
            </a:r>
            <a:r>
              <a:rPr lang="fr-CH" sz="2800" dirty="0" smtClean="0"/>
              <a:t>) networks </a:t>
            </a:r>
            <a:r>
              <a:rPr lang="fr-CH" sz="2800" dirty="0" err="1" smtClean="0"/>
              <a:t>bring</a:t>
            </a:r>
            <a:r>
              <a:rPr lang="fr-CH" sz="2800" dirty="0" smtClean="0"/>
              <a:t> formidable challenges in </a:t>
            </a:r>
            <a:r>
              <a:rPr lang="fr-CH" sz="2800" dirty="0" err="1" smtClean="0"/>
              <a:t>terms</a:t>
            </a:r>
            <a:r>
              <a:rPr lang="fr-CH" sz="2800" dirty="0" smtClean="0"/>
              <a:t> of </a:t>
            </a:r>
            <a:r>
              <a:rPr lang="fr-CH" sz="2800" dirty="0" err="1" smtClean="0"/>
              <a:t>malicious</a:t>
            </a:r>
            <a:r>
              <a:rPr lang="fr-CH" sz="2800" dirty="0" smtClean="0"/>
              <a:t> and </a:t>
            </a:r>
            <a:r>
              <a:rPr lang="fr-CH" sz="2800" dirty="0" err="1" smtClean="0"/>
              <a:t>selfish</a:t>
            </a:r>
            <a:r>
              <a:rPr lang="fr-CH" sz="2800" dirty="0" smtClean="0"/>
              <a:t> </a:t>
            </a:r>
            <a:r>
              <a:rPr lang="fr-CH" sz="2800" dirty="0" err="1" smtClean="0"/>
              <a:t>behaviors</a:t>
            </a:r>
            <a:r>
              <a:rPr lang="fr-CH" sz="2800" dirty="0" smtClean="0"/>
              <a:t/>
            </a:r>
            <a:br>
              <a:rPr lang="fr-CH" sz="2800" dirty="0" smtClean="0"/>
            </a:br>
            <a:r>
              <a:rPr lang="fr-CH" sz="2800" dirty="0" smtClean="0"/>
              <a:t>(</a:t>
            </a:r>
            <a:r>
              <a:rPr lang="fr-CH" sz="2800" dirty="0" err="1" smtClean="0"/>
              <a:t>including</a:t>
            </a:r>
            <a:r>
              <a:rPr lang="fr-CH" sz="2800" dirty="0" smtClean="0"/>
              <a:t> </a:t>
            </a:r>
            <a:r>
              <a:rPr lang="fr-CH" sz="2800" dirty="0" err="1" smtClean="0"/>
              <a:t>at</a:t>
            </a:r>
            <a:r>
              <a:rPr lang="fr-CH" sz="2800" dirty="0" smtClean="0"/>
              <a:t> the </a:t>
            </a:r>
            <a:r>
              <a:rPr lang="fr-CH" sz="2800" dirty="0" err="1" smtClean="0"/>
              <a:t>physical</a:t>
            </a:r>
            <a:r>
              <a:rPr lang="fr-CH" sz="2800" dirty="0" smtClean="0"/>
              <a:t> layer)</a:t>
            </a:r>
          </a:p>
          <a:p>
            <a:pPr eaLnBrk="1" hangingPunct="1"/>
            <a:r>
              <a:rPr lang="fr-CH" sz="2800" dirty="0" smtClean="0"/>
              <a:t>Game </a:t>
            </a:r>
            <a:r>
              <a:rPr lang="fr-CH" sz="2800" dirty="0" err="1" smtClean="0"/>
              <a:t>theoretic</a:t>
            </a:r>
            <a:r>
              <a:rPr lang="fr-CH" sz="2800" dirty="0" smtClean="0"/>
              <a:t> </a:t>
            </a:r>
            <a:r>
              <a:rPr lang="fr-CH" sz="2800" dirty="0" err="1" smtClean="0"/>
              <a:t>modeling</a:t>
            </a:r>
            <a:r>
              <a:rPr lang="fr-CH" sz="2800" dirty="0" smtClean="0"/>
              <a:t> of </a:t>
            </a:r>
            <a:r>
              <a:rPr lang="fr-CH" sz="2800" dirty="0" err="1" smtClean="0"/>
              <a:t>security</a:t>
            </a:r>
            <a:r>
              <a:rPr lang="fr-CH" sz="2800" dirty="0" smtClean="0"/>
              <a:t> </a:t>
            </a:r>
            <a:r>
              <a:rPr lang="fr-CH" sz="2800" dirty="0" err="1" smtClean="0"/>
              <a:t>mechanisms</a:t>
            </a:r>
            <a:r>
              <a:rPr lang="fr-CH" sz="2800" dirty="0" smtClean="0"/>
              <a:t> </a:t>
            </a:r>
            <a:r>
              <a:rPr lang="fr-CH" sz="2800" dirty="0" err="1" smtClean="0"/>
              <a:t>can</a:t>
            </a:r>
            <a:r>
              <a:rPr lang="fr-CH" sz="2800" dirty="0" smtClean="0"/>
              <a:t> help </a:t>
            </a:r>
            <a:r>
              <a:rPr lang="fr-CH" sz="2800" dirty="0" err="1" smtClean="0"/>
              <a:t>predicting</a:t>
            </a:r>
            <a:r>
              <a:rPr lang="fr-CH" sz="2800" dirty="0" smtClean="0"/>
              <a:t> and </a:t>
            </a:r>
            <a:r>
              <a:rPr lang="fr-CH" sz="2800" dirty="0" err="1" smtClean="0"/>
              <a:t>influencing</a:t>
            </a:r>
            <a:r>
              <a:rPr lang="fr-CH" sz="2800" dirty="0" smtClean="0"/>
              <a:t> (by </a:t>
            </a:r>
            <a:r>
              <a:rPr lang="fr-CH" sz="2800" dirty="0" err="1" smtClean="0"/>
              <a:t>mechanism</a:t>
            </a:r>
            <a:r>
              <a:rPr lang="fr-CH" sz="2800" dirty="0" smtClean="0"/>
              <a:t> design) the </a:t>
            </a:r>
            <a:r>
              <a:rPr lang="fr-CH" sz="2800" dirty="0" err="1" smtClean="0"/>
              <a:t>behavior</a:t>
            </a:r>
            <a:r>
              <a:rPr lang="fr-CH" sz="2800" dirty="0" smtClean="0"/>
              <a:t> of the </a:t>
            </a:r>
            <a:r>
              <a:rPr lang="fr-CH" sz="2800" dirty="0" err="1" smtClean="0"/>
              <a:t>involved</a:t>
            </a:r>
            <a:r>
              <a:rPr lang="fr-CH" sz="2800" dirty="0" smtClean="0"/>
              <a:t> parties</a:t>
            </a:r>
          </a:p>
          <a:p>
            <a:pPr eaLnBrk="1" hangingPunct="1"/>
            <a:r>
              <a:rPr lang="fr-CH" sz="2800" dirty="0" smtClean="0"/>
              <a:t>A </a:t>
            </a:r>
            <a:r>
              <a:rPr lang="fr-CH" sz="2800" b="1" dirty="0" smtClean="0"/>
              <a:t>lot of </a:t>
            </a:r>
            <a:r>
              <a:rPr lang="fr-CH" sz="2800" b="1" dirty="0" err="1" smtClean="0"/>
              <a:t>work</a:t>
            </a:r>
            <a:r>
              <a:rPr lang="fr-CH" sz="2800" dirty="0" smtClean="0"/>
              <a:t> </a:t>
            </a:r>
            <a:r>
              <a:rPr lang="fr-CH" sz="2800" dirty="0" err="1" smtClean="0"/>
              <a:t>still</a:t>
            </a:r>
            <a:r>
              <a:rPr lang="fr-CH" sz="2800" dirty="0" smtClean="0"/>
              <a:t> </a:t>
            </a:r>
            <a:r>
              <a:rPr lang="fr-CH" sz="2800" dirty="0" err="1" smtClean="0"/>
              <a:t>needs</a:t>
            </a:r>
            <a:r>
              <a:rPr lang="fr-CH" sz="2800" dirty="0" smtClean="0"/>
              <a:t> to </a:t>
            </a:r>
            <a:r>
              <a:rPr lang="fr-CH" sz="2800" dirty="0" err="1" smtClean="0"/>
              <a:t>be</a:t>
            </a:r>
            <a:r>
              <a:rPr lang="fr-CH" sz="2800" dirty="0" smtClean="0"/>
              <a:t> </a:t>
            </a:r>
            <a:r>
              <a:rPr lang="fr-CH" sz="2800" dirty="0" err="1" smtClean="0"/>
              <a:t>accomplished</a:t>
            </a:r>
            <a:r>
              <a:rPr lang="fr-CH" sz="2800" dirty="0" smtClean="0"/>
              <a:t> to </a:t>
            </a:r>
            <a:r>
              <a:rPr lang="fr-CH" sz="2800" dirty="0" err="1" smtClean="0"/>
              <a:t>establish</a:t>
            </a:r>
            <a:r>
              <a:rPr lang="fr-CH" sz="2800" dirty="0" smtClean="0"/>
              <a:t> the </a:t>
            </a:r>
            <a:r>
              <a:rPr lang="fr-CH" sz="2800" dirty="0" err="1" smtClean="0"/>
              <a:t>credibility</a:t>
            </a:r>
            <a:r>
              <a:rPr lang="fr-CH" sz="2800" dirty="0" smtClean="0"/>
              <a:t> of </a:t>
            </a:r>
            <a:r>
              <a:rPr lang="fr-CH" sz="2800" dirty="0" err="1" smtClean="0"/>
              <a:t>such</a:t>
            </a:r>
            <a:r>
              <a:rPr lang="fr-CH" sz="2800" dirty="0" smtClean="0"/>
              <a:t> </a:t>
            </a:r>
            <a:r>
              <a:rPr lang="fr-CH" sz="2800" dirty="0" err="1" smtClean="0"/>
              <a:t>approaches</a:t>
            </a:r>
            <a:r>
              <a:rPr lang="fr-CH" sz="2800" dirty="0" smtClean="0"/>
              <a:t/>
            </a:r>
            <a:br>
              <a:rPr lang="fr-CH" sz="2800" dirty="0" smtClean="0"/>
            </a:br>
            <a:endParaRPr lang="fr-CH" sz="2800" dirty="0" smtClean="0"/>
          </a:p>
          <a:p>
            <a:pPr eaLnBrk="1" hangingPunct="1">
              <a:buFontTx/>
              <a:buNone/>
            </a:pPr>
            <a:r>
              <a:rPr lang="fr-CH" b="1" dirty="0" smtClean="0"/>
              <a:t>http://lca.epfl.ch/gamesec</a:t>
            </a:r>
            <a:endParaRPr lang="en-US" b="1" dirty="0" smtClean="0"/>
          </a:p>
          <a:p>
            <a:pPr eaLnBrk="1" hangingPunct="1">
              <a:buFontTx/>
              <a:buNone/>
            </a:pP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  <a:p>
            <a:pPr eaLnBrk="1" hangingPunct="1">
              <a:buFontTx/>
              <a:buNone/>
            </a:pPr>
            <a:endParaRPr lang="en-GB" dirty="0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endParaRPr lang="en-GB" dirty="0">
              <a:sym typeface="Wingdings" pitchFamily="2" charset="2"/>
            </a:endParaRPr>
          </a:p>
          <a:p>
            <a:pPr eaLnBrk="1" hangingPunct="1">
              <a:buFontTx/>
              <a:buNone/>
            </a:pPr>
            <a:endParaRPr lang="en-GB" dirty="0" smtClean="0">
              <a:sym typeface="Wingdings" pitchFamily="2" charset="2"/>
            </a:endParaRPr>
          </a:p>
        </p:txBody>
      </p:sp>
      <p:pic>
        <p:nvPicPr>
          <p:cNvPr id="74757" name="Picture 8" descr="Image vitr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505200"/>
            <a:ext cx="35052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36234" y="5791200"/>
            <a:ext cx="49165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H. </a:t>
            </a:r>
            <a:r>
              <a:rPr lang="fr-CH" dirty="0" err="1" smtClean="0"/>
              <a:t>Manshaei</a:t>
            </a:r>
            <a:r>
              <a:rPr lang="fr-CH" dirty="0" smtClean="0"/>
              <a:t>, Q. Zhu, T. </a:t>
            </a:r>
            <a:r>
              <a:rPr lang="fr-CH" dirty="0" err="1" smtClean="0"/>
              <a:t>Alpcan</a:t>
            </a:r>
            <a:r>
              <a:rPr lang="fr-CH" dirty="0" smtClean="0"/>
              <a:t>, T. </a:t>
            </a:r>
            <a:r>
              <a:rPr lang="fr-CH" dirty="0" err="1" smtClean="0"/>
              <a:t>Basar</a:t>
            </a:r>
            <a:r>
              <a:rPr lang="fr-CH" dirty="0" smtClean="0"/>
              <a:t>, JP </a:t>
            </a:r>
            <a:r>
              <a:rPr lang="fr-CH" dirty="0" err="1" smtClean="0"/>
              <a:t>Hubaux</a:t>
            </a:r>
            <a:endParaRPr lang="fr-CH" dirty="0" smtClean="0"/>
          </a:p>
          <a:p>
            <a:r>
              <a:rPr lang="fr-CH" dirty="0" smtClean="0"/>
              <a:t>Game </a:t>
            </a:r>
            <a:r>
              <a:rPr lang="fr-CH" dirty="0" err="1" smtClean="0"/>
              <a:t>Theory</a:t>
            </a:r>
            <a:r>
              <a:rPr lang="fr-CH" dirty="0" smtClean="0"/>
              <a:t> </a:t>
            </a:r>
            <a:r>
              <a:rPr lang="fr-CH" dirty="0" err="1" smtClean="0"/>
              <a:t>Meets</a:t>
            </a:r>
            <a:r>
              <a:rPr lang="fr-CH" dirty="0" smtClean="0"/>
              <a:t> Network Security and </a:t>
            </a:r>
            <a:r>
              <a:rPr lang="fr-CH" dirty="0" err="1" smtClean="0"/>
              <a:t>Privacy</a:t>
            </a:r>
            <a:endParaRPr lang="fr-CH" dirty="0" smtClean="0"/>
          </a:p>
          <a:p>
            <a:r>
              <a:rPr lang="fr-CH" dirty="0" smtClean="0"/>
              <a:t>EPFL Tech Report 151965 , Sept.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uiExpand="1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1DD5DA57-2673-4563-AEB7-C56481B93E28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5000625"/>
            <a:ext cx="15716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Satellite Communications</a:t>
            </a:r>
          </a:p>
        </p:txBody>
      </p:sp>
      <p:sp>
        <p:nvSpPr>
          <p:cNvPr id="24581" name="Rectangle 2"/>
          <p:cNvSpPr>
            <a:spLocks noChangeArrowheads="1"/>
          </p:cNvSpPr>
          <p:nvPr/>
        </p:nvSpPr>
        <p:spPr bwMode="auto">
          <a:xfrm>
            <a:off x="5143500" y="5929313"/>
            <a:ext cx="3246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aseline="0">
                <a:latin typeface="Calibri" pitchFamily="34" charset="0"/>
              </a:rPr>
              <a:t>BTCC-45 Bluetooth GPS Receiver</a:t>
            </a:r>
          </a:p>
        </p:txBody>
      </p:sp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38" y="1571625"/>
            <a:ext cx="16287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Box 6"/>
          <p:cNvSpPr txBox="1">
            <a:spLocks noChangeArrowheads="1"/>
          </p:cNvSpPr>
          <p:nvPr/>
        </p:nvSpPr>
        <p:spPr bwMode="auto">
          <a:xfrm>
            <a:off x="5214938" y="3286125"/>
            <a:ext cx="33083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 baseline="0">
                <a:latin typeface="Calibri" pitchFamily="34" charset="0"/>
              </a:rPr>
              <a:t>Global Positioning System (GPS)</a:t>
            </a:r>
          </a:p>
          <a:p>
            <a:pPr eaLnBrk="1" hangingPunct="1"/>
            <a:r>
              <a:rPr lang="en-US" baseline="0">
                <a:latin typeface="Calibri" pitchFamily="34" charset="0"/>
              </a:rPr>
              <a:t>Orbit altitude: approx. 20,200 km</a:t>
            </a:r>
          </a:p>
          <a:p>
            <a:pPr eaLnBrk="1" hangingPunct="1"/>
            <a:r>
              <a:rPr lang="en-US" baseline="0">
                <a:latin typeface="Calibri" pitchFamily="34" charset="0"/>
              </a:rPr>
              <a:t>Frequency: 1575.42 MHz (L1)</a:t>
            </a:r>
          </a:p>
          <a:p>
            <a:pPr eaLnBrk="1" hangingPunct="1"/>
            <a:r>
              <a:rPr lang="en-US" baseline="0">
                <a:latin typeface="Calibri" pitchFamily="34" charset="0"/>
              </a:rPr>
              <a:t>Bit-rate: 50 bps</a:t>
            </a:r>
          </a:p>
          <a:p>
            <a:pPr eaLnBrk="1" hangingPunct="1"/>
            <a:r>
              <a:rPr lang="en-US" baseline="0">
                <a:latin typeface="Calibri" pitchFamily="34" charset="0"/>
              </a:rPr>
              <a:t>CDMA</a:t>
            </a:r>
          </a:p>
        </p:txBody>
      </p:sp>
      <p:pic>
        <p:nvPicPr>
          <p:cNvPr id="245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75" y="4572000"/>
            <a:ext cx="13573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Rectangle 8"/>
          <p:cNvSpPr>
            <a:spLocks noChangeArrowheads="1"/>
          </p:cNvSpPr>
          <p:nvPr/>
        </p:nvSpPr>
        <p:spPr bwMode="auto">
          <a:xfrm>
            <a:off x="1643063" y="5929313"/>
            <a:ext cx="3024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aseline="0">
                <a:latin typeface="Calibri" pitchFamily="34" charset="0"/>
              </a:rPr>
              <a:t>Iridium 9505A Satellite Phone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00063" y="1500188"/>
            <a:ext cx="1857375" cy="1673225"/>
            <a:chOff x="357158" y="1571612"/>
            <a:chExt cx="1857388" cy="1672539"/>
          </a:xfrm>
        </p:grpSpPr>
        <p:pic>
          <p:nvPicPr>
            <p:cNvPr id="24588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7158" y="1928802"/>
              <a:ext cx="1857388" cy="1315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9" name="TextBox 10"/>
            <p:cNvSpPr txBox="1">
              <a:spLocks noChangeArrowheads="1"/>
            </p:cNvSpPr>
            <p:nvPr/>
          </p:nvSpPr>
          <p:spPr bwMode="auto">
            <a:xfrm>
              <a:off x="357158" y="1571612"/>
              <a:ext cx="16619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aseline="0">
                  <a:latin typeface="Calibri" pitchFamily="34" charset="0"/>
                </a:rPr>
                <a:t>Iridium Satellite</a:t>
              </a:r>
            </a:p>
          </p:txBody>
        </p:sp>
      </p:grpSp>
      <p:sp>
        <p:nvSpPr>
          <p:cNvPr id="24587" name="TextBox 11"/>
          <p:cNvSpPr txBox="1">
            <a:spLocks noChangeArrowheads="1"/>
          </p:cNvSpPr>
          <p:nvPr/>
        </p:nvSpPr>
        <p:spPr bwMode="auto">
          <a:xfrm>
            <a:off x="1285875" y="2928938"/>
            <a:ext cx="37369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aseline="0">
                <a:latin typeface="Calibri" pitchFamily="34" charset="0"/>
              </a:rPr>
              <a:t>Supports 1100 concurrent phone calls</a:t>
            </a:r>
          </a:p>
          <a:p>
            <a:pPr eaLnBrk="1" hangingPunct="1"/>
            <a:r>
              <a:rPr lang="en-US" baseline="0">
                <a:latin typeface="Calibri" pitchFamily="34" charset="0"/>
              </a:rPr>
              <a:t>Orbit altitude: approx. 780 km</a:t>
            </a:r>
          </a:p>
          <a:p>
            <a:pPr eaLnBrk="1" hangingPunct="1"/>
            <a:r>
              <a:rPr lang="en-US" baseline="0">
                <a:latin typeface="Calibri" pitchFamily="34" charset="0"/>
              </a:rPr>
              <a:t>Frequency band: 1616-1626.5 MHz</a:t>
            </a:r>
          </a:p>
          <a:p>
            <a:pPr eaLnBrk="1" hangingPunct="1"/>
            <a:r>
              <a:rPr lang="en-US" baseline="0">
                <a:latin typeface="Calibri" pitchFamily="34" charset="0"/>
              </a:rPr>
              <a:t>Rate: 25 kBd</a:t>
            </a:r>
          </a:p>
          <a:p>
            <a:pPr eaLnBrk="1" hangingPunct="1"/>
            <a:r>
              <a:rPr lang="en-US" baseline="0">
                <a:latin typeface="Calibri" pitchFamily="34" charset="0"/>
              </a:rPr>
              <a:t>FDMA/TDMA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F5796EE3-E4F1-4197-83D4-F3568FF95D2F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5603" name="TextBox 1"/>
          <p:cNvSpPr txBox="1">
            <a:spLocks noChangeArrowheads="1"/>
          </p:cNvSpPr>
          <p:nvPr/>
        </p:nvSpPr>
        <p:spPr bwMode="auto">
          <a:xfrm>
            <a:off x="500063" y="1571625"/>
            <a:ext cx="43576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i="1" baseline="0">
                <a:latin typeface="Calibri" pitchFamily="34" charset="0"/>
              </a:rPr>
              <a:t>WiMAX GP3500-12 omnidirectional antenna</a:t>
            </a:r>
          </a:p>
          <a:p>
            <a:pPr eaLnBrk="1" hangingPunct="1"/>
            <a:r>
              <a:rPr lang="en-US" baseline="0">
                <a:latin typeface="Calibri" pitchFamily="34" charset="0"/>
              </a:rPr>
              <a:t>Frequency band: 3400-3600 MHz</a:t>
            </a:r>
          </a:p>
          <a:p>
            <a:pPr eaLnBrk="1" hangingPunct="1"/>
            <a:r>
              <a:rPr lang="en-US" baseline="0">
                <a:latin typeface="Calibri" pitchFamily="34" charset="0"/>
              </a:rPr>
              <a:t>Gain: 12 dBi</a:t>
            </a:r>
          </a:p>
          <a:p>
            <a:pPr eaLnBrk="1" hangingPunct="1"/>
            <a:r>
              <a:rPr lang="en-US" baseline="0">
                <a:latin typeface="Calibri" pitchFamily="34" charset="0"/>
              </a:rPr>
              <a:t>Impendence: 50 </a:t>
            </a:r>
            <a:r>
              <a:rPr lang="en-US" baseline="0">
                <a:latin typeface="Calibri" pitchFamily="34" charset="0"/>
                <a:sym typeface="Symbol" pitchFamily="18" charset="2"/>
              </a:rPr>
              <a:t></a:t>
            </a:r>
          </a:p>
          <a:p>
            <a:pPr eaLnBrk="1" hangingPunct="1"/>
            <a:r>
              <a:rPr lang="en-US" baseline="0">
                <a:latin typeface="Calibri" pitchFamily="34" charset="0"/>
              </a:rPr>
              <a:t>Power rating: 10 Watt</a:t>
            </a:r>
          </a:p>
          <a:p>
            <a:pPr eaLnBrk="1" hangingPunct="1"/>
            <a:r>
              <a:rPr lang="en-US" baseline="0">
                <a:latin typeface="Calibri" pitchFamily="34" charset="0"/>
              </a:rPr>
              <a:t>Vertical beam width: 10</a:t>
            </a:r>
            <a:r>
              <a:rPr lang="en-US" baseline="0">
                <a:latin typeface="Calibri" pitchFamily="34" charset="0"/>
                <a:sym typeface="Symbol" pitchFamily="18" charset="2"/>
              </a:rPr>
              <a:t></a:t>
            </a:r>
            <a:endParaRPr lang="en-US" baseline="0">
              <a:latin typeface="Calibri" pitchFamily="34" charset="0"/>
            </a:endParaRPr>
          </a:p>
          <a:p>
            <a:pPr eaLnBrk="1" hangingPunct="1"/>
            <a:endParaRPr lang="en-US" baseline="0">
              <a:latin typeface="Calibri" pitchFamily="34" charset="0"/>
            </a:endParaRPr>
          </a:p>
          <a:p>
            <a:pPr eaLnBrk="1" hangingPunct="1"/>
            <a:endParaRPr lang="en-US" baseline="0">
              <a:latin typeface="Calibri" pitchFamily="34" charset="0"/>
            </a:endParaRPr>
          </a:p>
        </p:txBody>
      </p:sp>
      <p:sp>
        <p:nvSpPr>
          <p:cNvPr id="25604" name="TextBox 2"/>
          <p:cNvSpPr txBox="1">
            <a:spLocks noChangeArrowheads="1"/>
          </p:cNvSpPr>
          <p:nvPr/>
        </p:nvSpPr>
        <p:spPr bwMode="auto">
          <a:xfrm>
            <a:off x="5072063" y="4357688"/>
            <a:ext cx="38306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i="1" baseline="0">
                <a:latin typeface="Calibri" pitchFamily="34" charset="0"/>
              </a:rPr>
              <a:t>WiMAX PA3500-18</a:t>
            </a:r>
            <a:r>
              <a:rPr lang="en-US" baseline="0">
                <a:latin typeface="Calibri" pitchFamily="34" charset="0"/>
              </a:rPr>
              <a:t> </a:t>
            </a:r>
            <a:r>
              <a:rPr lang="en-US" i="1" baseline="0">
                <a:latin typeface="Calibri" pitchFamily="34" charset="0"/>
              </a:rPr>
              <a:t>directional antenna</a:t>
            </a:r>
          </a:p>
          <a:p>
            <a:pPr eaLnBrk="1" hangingPunct="1"/>
            <a:r>
              <a:rPr lang="en-US" baseline="0">
                <a:latin typeface="Calibri" pitchFamily="34" charset="0"/>
              </a:rPr>
              <a:t>Frequency band: 3200-3800 MHz</a:t>
            </a:r>
          </a:p>
          <a:p>
            <a:pPr eaLnBrk="1" hangingPunct="1"/>
            <a:r>
              <a:rPr lang="en-US" baseline="0">
                <a:latin typeface="Calibri" pitchFamily="34" charset="0"/>
              </a:rPr>
              <a:t>Gain: 12 dBi</a:t>
            </a:r>
          </a:p>
          <a:p>
            <a:pPr eaLnBrk="1" hangingPunct="1"/>
            <a:r>
              <a:rPr lang="en-US" baseline="0">
                <a:latin typeface="Calibri" pitchFamily="34" charset="0"/>
              </a:rPr>
              <a:t>Impendence: 50 </a:t>
            </a:r>
            <a:r>
              <a:rPr lang="en-US" baseline="0">
                <a:latin typeface="Calibri" pitchFamily="34" charset="0"/>
                <a:sym typeface="Symbol" pitchFamily="18" charset="2"/>
              </a:rPr>
              <a:t></a:t>
            </a:r>
          </a:p>
          <a:p>
            <a:pPr eaLnBrk="1" hangingPunct="1"/>
            <a:r>
              <a:rPr lang="en-US" baseline="0">
                <a:latin typeface="Calibri" pitchFamily="34" charset="0"/>
              </a:rPr>
              <a:t>Power rating: 10 Watt</a:t>
            </a:r>
          </a:p>
          <a:p>
            <a:pPr eaLnBrk="1" hangingPunct="1"/>
            <a:r>
              <a:rPr lang="en-US" baseline="0">
                <a:latin typeface="Calibri" pitchFamily="34" charset="0"/>
              </a:rPr>
              <a:t>Vertical beamwidth: 17</a:t>
            </a:r>
            <a:r>
              <a:rPr lang="en-US" baseline="0">
                <a:latin typeface="Calibri" pitchFamily="34" charset="0"/>
                <a:sym typeface="Symbol" pitchFamily="18" charset="2"/>
              </a:rPr>
              <a:t></a:t>
            </a:r>
          </a:p>
          <a:p>
            <a:pPr eaLnBrk="1" hangingPunct="1"/>
            <a:r>
              <a:rPr lang="en-US" baseline="0">
                <a:latin typeface="Calibri" pitchFamily="34" charset="0"/>
              </a:rPr>
              <a:t>Horizontal beamwidth: 20</a:t>
            </a:r>
            <a:r>
              <a:rPr lang="en-US" baseline="0">
                <a:latin typeface="Calibri" pitchFamily="34" charset="0"/>
                <a:sym typeface="Symbol" pitchFamily="18" charset="2"/>
              </a:rPr>
              <a:t></a:t>
            </a:r>
          </a:p>
          <a:p>
            <a:pPr eaLnBrk="1" hangingPunct="1"/>
            <a:endParaRPr lang="en-US" baseline="0">
              <a:latin typeface="Calibri" pitchFamily="34" charset="0"/>
            </a:endParaRPr>
          </a:p>
        </p:txBody>
      </p:sp>
      <p:pic>
        <p:nvPicPr>
          <p:cNvPr id="25605" name="Picture 2" descr="C:\Documents and Settings\poturals\My Documents\epfl\wireless future slides\wimax dir anten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1785938"/>
            <a:ext cx="28067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3" descr="C:\Documents and Settings\poturals\My Documents\epfl\wireless future slides\wimax omni anten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357563"/>
            <a:ext cx="836613" cy="30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Wireless “Last Mile”: WiMax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52BA9FA0-E2AF-4BFE-BEAD-2772AF5E4461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26627" name="Picture 2" descr="C:\Documents and Settings\poturals\My Documents\epfl\wireless future slides\telos2420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500188"/>
            <a:ext cx="3810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571500" y="4000500"/>
            <a:ext cx="5511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aseline="0">
                <a:latin typeface="Calibri" pitchFamily="34" charset="0"/>
              </a:rPr>
              <a:t>IEEE 802.15.4 Chipcon Wireless Transceiver</a:t>
            </a:r>
          </a:p>
          <a:p>
            <a:pPr eaLnBrk="1" hangingPunct="1"/>
            <a:r>
              <a:rPr lang="en-US" baseline="0">
                <a:latin typeface="Calibri" pitchFamily="34" charset="0"/>
              </a:rPr>
              <a:t>Frequency band: 2.4 to 2.4835 GHz</a:t>
            </a:r>
          </a:p>
          <a:p>
            <a:pPr eaLnBrk="1" hangingPunct="1"/>
            <a:r>
              <a:rPr lang="en-US" baseline="0">
                <a:latin typeface="Calibri" pitchFamily="34" charset="0"/>
              </a:rPr>
              <a:t>Data rate: 250 kbps</a:t>
            </a:r>
          </a:p>
          <a:p>
            <a:pPr eaLnBrk="1" hangingPunct="1"/>
            <a:r>
              <a:rPr lang="en-US" baseline="0">
                <a:latin typeface="Calibri" pitchFamily="34" charset="0"/>
              </a:rPr>
              <a:t>RF power: -24 dBm to 0 dBm</a:t>
            </a:r>
          </a:p>
          <a:p>
            <a:pPr eaLnBrk="1" hangingPunct="1"/>
            <a:r>
              <a:rPr lang="en-US" baseline="0">
                <a:latin typeface="Calibri" pitchFamily="34" charset="0"/>
              </a:rPr>
              <a:t>Receive Sensitivity: -90 dBm (min), -94 dBm (typ)</a:t>
            </a:r>
          </a:p>
          <a:p>
            <a:pPr eaLnBrk="1" hangingPunct="1"/>
            <a:r>
              <a:rPr lang="en-US" baseline="0">
                <a:latin typeface="Calibri" pitchFamily="34" charset="0"/>
              </a:rPr>
              <a:t>Range (onboard antenna): 50m indoors / 125m outdoors</a:t>
            </a:r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571500" y="1785938"/>
            <a:ext cx="2030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aseline="0">
                <a:latin typeface="Calibri" pitchFamily="34" charset="0"/>
              </a:rPr>
              <a:t>TelosB Sensor Mote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000875" y="4286250"/>
            <a:ext cx="1643063" cy="1462088"/>
            <a:chOff x="6786578" y="3357562"/>
            <a:chExt cx="1643074" cy="1462336"/>
          </a:xfrm>
        </p:grpSpPr>
        <p:pic>
          <p:nvPicPr>
            <p:cNvPr id="26641" name="Picture 5" descr="C:\Documents and Settings\poturals\My Documents\epfl\wireless future slides\MICAz_Lg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86578" y="3357562"/>
              <a:ext cx="1643074" cy="1462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2" name="TextBox 11"/>
            <p:cNvSpPr txBox="1">
              <a:spLocks noChangeArrowheads="1"/>
            </p:cNvSpPr>
            <p:nvPr/>
          </p:nvSpPr>
          <p:spPr bwMode="auto">
            <a:xfrm>
              <a:off x="7000892" y="3429000"/>
              <a:ext cx="74860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aseline="0">
                  <a:latin typeface="Calibri" pitchFamily="34" charset="0"/>
                </a:rPr>
                <a:t>MicaZ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857750" y="1643063"/>
            <a:ext cx="1762125" cy="1401762"/>
            <a:chOff x="1428728" y="642918"/>
            <a:chExt cx="1762110" cy="1401565"/>
          </a:xfrm>
        </p:grpSpPr>
        <p:pic>
          <p:nvPicPr>
            <p:cNvPr id="26639" name="Picture 6" descr="C:\Documents and Settings\poturals\My Documents\epfl\wireless future slides\imote2_4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71604" y="857232"/>
              <a:ext cx="1619234" cy="1187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0" name="TextBox 13"/>
            <p:cNvSpPr txBox="1">
              <a:spLocks noChangeArrowheads="1"/>
            </p:cNvSpPr>
            <p:nvPr/>
          </p:nvSpPr>
          <p:spPr bwMode="auto">
            <a:xfrm>
              <a:off x="1428728" y="642918"/>
              <a:ext cx="8554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aseline="0">
                  <a:latin typeface="Calibri" pitchFamily="34" charset="0"/>
                </a:rPr>
                <a:t>Imote2</a:t>
              </a:r>
            </a:p>
          </p:txBody>
        </p:sp>
      </p:grpSp>
      <p:sp>
        <p:nvSpPr>
          <p:cNvPr id="26632" name="Title 1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Wireless Sensors</a:t>
            </a: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072313" y="2786063"/>
            <a:ext cx="1500187" cy="1366837"/>
            <a:chOff x="6429388" y="1000108"/>
            <a:chExt cx="1500198" cy="1367528"/>
          </a:xfrm>
        </p:grpSpPr>
        <p:pic>
          <p:nvPicPr>
            <p:cNvPr id="26637" name="Picture 3" descr="C:\Documents and Settings\poturals\My Documents\epfl\wireless future slides\IRIS_sml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00826" y="1000108"/>
              <a:ext cx="1428760" cy="1367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8" name="TextBox 7"/>
            <p:cNvSpPr txBox="1">
              <a:spLocks noChangeArrowheads="1"/>
            </p:cNvSpPr>
            <p:nvPr/>
          </p:nvSpPr>
          <p:spPr bwMode="auto">
            <a:xfrm>
              <a:off x="6429388" y="1000108"/>
              <a:ext cx="102694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aseline="0">
                  <a:latin typeface="Calibri" pitchFamily="34" charset="0"/>
                </a:rPr>
                <a:t>Iris Mote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6858000" y="1643063"/>
            <a:ext cx="1573213" cy="1084262"/>
            <a:chOff x="6858015" y="1643050"/>
            <a:chExt cx="1572533" cy="1084700"/>
          </a:xfrm>
        </p:grpSpPr>
        <p:sp>
          <p:nvSpPr>
            <p:cNvPr id="26635" name="TextBox 9"/>
            <p:cNvSpPr txBox="1">
              <a:spLocks noChangeArrowheads="1"/>
            </p:cNvSpPr>
            <p:nvPr/>
          </p:nvSpPr>
          <p:spPr bwMode="auto">
            <a:xfrm>
              <a:off x="6858015" y="1643050"/>
              <a:ext cx="13885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aseline="0">
                  <a:latin typeface="Calibri" pitchFamily="34" charset="0"/>
                </a:rPr>
                <a:t>Cricket Mote</a:t>
              </a:r>
            </a:p>
          </p:txBody>
        </p:sp>
        <p:pic>
          <p:nvPicPr>
            <p:cNvPr id="2663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58016" y="1928802"/>
              <a:ext cx="1572532" cy="798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F85725C3-8FF2-4A06-AEBB-1FB047098B7F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2071688"/>
            <a:ext cx="20478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13" y="4643438"/>
            <a:ext cx="1357312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Box 3"/>
          <p:cNvSpPr txBox="1">
            <a:spLocks noChangeArrowheads="1"/>
          </p:cNvSpPr>
          <p:nvPr/>
        </p:nvSpPr>
        <p:spPr bwMode="auto">
          <a:xfrm>
            <a:off x="3857625" y="4214813"/>
            <a:ext cx="957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aseline="0">
                <a:latin typeface="Calibri" pitchFamily="34" charset="0"/>
              </a:rPr>
              <a:t>RFID tag</a:t>
            </a:r>
          </a:p>
        </p:txBody>
      </p:sp>
      <p:sp>
        <p:nvSpPr>
          <p:cNvPr id="27654" name="TextBox 4"/>
          <p:cNvSpPr txBox="1">
            <a:spLocks noChangeArrowheads="1"/>
          </p:cNvSpPr>
          <p:nvPr/>
        </p:nvSpPr>
        <p:spPr bwMode="auto">
          <a:xfrm>
            <a:off x="785813" y="1785938"/>
            <a:ext cx="2095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aseline="0">
                <a:latin typeface="Calibri" pitchFamily="34" charset="0"/>
              </a:rPr>
              <a:t>SDI 010 RFID Reader</a:t>
            </a:r>
          </a:p>
        </p:txBody>
      </p:sp>
      <p:sp>
        <p:nvSpPr>
          <p:cNvPr id="27655" name="Rectangle 5"/>
          <p:cNvSpPr>
            <a:spLocks noChangeArrowheads="1"/>
          </p:cNvSpPr>
          <p:nvPr/>
        </p:nvSpPr>
        <p:spPr bwMode="auto">
          <a:xfrm>
            <a:off x="3214688" y="2428875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aseline="0">
                <a:latin typeface="Calibri" pitchFamily="34" charset="0"/>
              </a:rPr>
              <a:t>ISO14443-A and B (13.56 MHz)</a:t>
            </a:r>
          </a:p>
          <a:p>
            <a:pPr eaLnBrk="1" hangingPunct="1"/>
            <a:r>
              <a:rPr lang="en-US" baseline="0">
                <a:latin typeface="Calibri" pitchFamily="34" charset="0"/>
              </a:rPr>
              <a:t>Operating distance: 1cm</a:t>
            </a:r>
          </a:p>
          <a:p>
            <a:pPr eaLnBrk="1" hangingPunct="1"/>
            <a:r>
              <a:rPr lang="en-US" baseline="0">
                <a:latin typeface="Calibri" pitchFamily="34" charset="0"/>
              </a:rPr>
              <a:t>Communication speed: up to 848 Kbit/s</a:t>
            </a:r>
          </a:p>
        </p:txBody>
      </p:sp>
      <p:sp>
        <p:nvSpPr>
          <p:cNvPr id="27656" name="Title 7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Radio-Frequency Identification (RFID)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B808FECA-8BEB-4931-BAC1-A7C93D904DD4}" type="slidenum">
              <a:rPr lang="en-US" smtClean="0"/>
              <a:pPr/>
              <a:t>9</a:t>
            </a:fld>
            <a:endParaRPr lang="en-US" smtClean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625" y="1928813"/>
            <a:ext cx="170656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857250" y="1500188"/>
            <a:ext cx="42878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aseline="0">
                <a:latin typeface="Calibri" pitchFamily="34" charset="0"/>
              </a:rPr>
              <a:t>Implantable Cardioverter Defibrillator (ICD)</a:t>
            </a:r>
          </a:p>
        </p:txBody>
      </p:sp>
      <p:sp>
        <p:nvSpPr>
          <p:cNvPr id="28677" name="Tit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Medical Implants</a:t>
            </a:r>
          </a:p>
        </p:txBody>
      </p:sp>
      <p:sp>
        <p:nvSpPr>
          <p:cNvPr id="28678" name="TextBox 5"/>
          <p:cNvSpPr txBox="1">
            <a:spLocks noChangeArrowheads="1"/>
          </p:cNvSpPr>
          <p:nvPr/>
        </p:nvSpPr>
        <p:spPr bwMode="auto">
          <a:xfrm>
            <a:off x="2928938" y="2643188"/>
            <a:ext cx="29241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aseline="0">
                <a:latin typeface="Calibri" pitchFamily="34" charset="0"/>
              </a:rPr>
              <a:t>Operating frequency: 175kHz</a:t>
            </a:r>
          </a:p>
          <a:p>
            <a:pPr eaLnBrk="1" hangingPunct="1"/>
            <a:r>
              <a:rPr lang="en-US" baseline="0">
                <a:latin typeface="Calibri" pitchFamily="34" charset="0"/>
              </a:rPr>
              <a:t>Range: a few centimeters</a:t>
            </a:r>
          </a:p>
        </p:txBody>
      </p:sp>
      <p:sp>
        <p:nvSpPr>
          <p:cNvPr id="28679" name="TextBox 6"/>
          <p:cNvSpPr txBox="1">
            <a:spLocks noChangeArrowheads="1"/>
          </p:cNvSpPr>
          <p:nvPr/>
        </p:nvSpPr>
        <p:spPr bwMode="auto">
          <a:xfrm>
            <a:off x="3286125" y="4500563"/>
            <a:ext cx="47244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r-FR" b="1" baseline="0">
                <a:latin typeface="Calibri" pitchFamily="34" charset="0"/>
              </a:rPr>
              <a:t>Medical Implant Communication Service</a:t>
            </a:r>
            <a:r>
              <a:rPr lang="fr-FR" baseline="0">
                <a:latin typeface="Calibri" pitchFamily="34" charset="0"/>
              </a:rPr>
              <a:t> (MICS)</a:t>
            </a:r>
          </a:p>
          <a:p>
            <a:pPr eaLnBrk="1" hangingPunct="1"/>
            <a:r>
              <a:rPr lang="fr-FR" baseline="0">
                <a:latin typeface="Calibri" pitchFamily="34" charset="0"/>
              </a:rPr>
              <a:t>Frequency band: </a:t>
            </a:r>
            <a:r>
              <a:rPr lang="en-US" baseline="0">
                <a:latin typeface="Calibri" pitchFamily="34" charset="0"/>
              </a:rPr>
              <a:t>402-405 MHz</a:t>
            </a:r>
          </a:p>
          <a:p>
            <a:pPr eaLnBrk="1" hangingPunct="1"/>
            <a:r>
              <a:rPr lang="en-US" baseline="0">
                <a:latin typeface="Calibri" pitchFamily="34" charset="0"/>
              </a:rPr>
              <a:t>Maximum transmit power (EIRP): 25 microwatt</a:t>
            </a:r>
          </a:p>
          <a:p>
            <a:pPr eaLnBrk="1" hangingPunct="1"/>
            <a:r>
              <a:rPr lang="en-US" baseline="0">
                <a:latin typeface="Calibri" pitchFamily="34" charset="0"/>
              </a:rPr>
              <a:t>Range: a few meters</a:t>
            </a:r>
          </a:p>
          <a:p>
            <a:pPr eaLnBrk="1" hangingPunct="1"/>
            <a:endParaRPr lang="en-US" baseline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6|3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1759</Words>
  <Application>Microsoft Office PowerPoint</Application>
  <PresentationFormat>On-screen Show (4:3)</PresentationFormat>
  <Paragraphs>559</Paragraphs>
  <Slides>41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Equation</vt:lpstr>
      <vt:lpstr>Designing Network Security and Privacy Mechanisms: How Game Theory Can Help</vt:lpstr>
      <vt:lpstr>Wireless Networks</vt:lpstr>
      <vt:lpstr>Modern Mobile Phones</vt:lpstr>
      <vt:lpstr>Wireless Enabled Devices</vt:lpstr>
      <vt:lpstr>Satellite Communications</vt:lpstr>
      <vt:lpstr>Wireless “Last Mile”: WiMax</vt:lpstr>
      <vt:lpstr>Wireless Sensors</vt:lpstr>
      <vt:lpstr>Radio-Frequency Identification (RFID)</vt:lpstr>
      <vt:lpstr>Medical Implants</vt:lpstr>
      <vt:lpstr>Software Defined Radio</vt:lpstr>
      <vt:lpstr>Vehicular Communications</vt:lpstr>
      <vt:lpstr>Question</vt:lpstr>
      <vt:lpstr>(Non)-Cooperative behavior in wireless networks:  bonobos Vs chimps </vt:lpstr>
      <vt:lpstr>Living places (very simplified)</vt:lpstr>
      <vt:lpstr>Cross-layer design…</vt:lpstr>
      <vt:lpstr>Cooperation between wireless devices  (at the physical layer)</vt:lpstr>
      <vt:lpstr>Non-cooperation between wireless devices (MAC and network layer)</vt:lpstr>
      <vt:lpstr> (Non-)cooperation between wireless networks: cellular operators in shared spectrum</vt:lpstr>
      <vt:lpstr>More on primatology</vt:lpstr>
      <vt:lpstr>Dynamic Spectrum Allocation</vt:lpstr>
      <vt:lpstr>Vulnerabilities of Wireless Devices…</vt:lpstr>
      <vt:lpstr>Malice Vs Selfishness</vt:lpstr>
      <vt:lpstr>Who is malicious? Who is selfish?</vt:lpstr>
      <vt:lpstr>Game Theory Applied to Security Problems</vt:lpstr>
      <vt:lpstr>Security of Physical and MAC Layers </vt:lpstr>
      <vt:lpstr>Economics of Anonymity</vt:lpstr>
      <vt:lpstr>Intrusion Detection Systems</vt:lpstr>
      <vt:lpstr>Cryptography Vs. Game Theory</vt:lpstr>
      <vt:lpstr>Crypto and Game Theory</vt:lpstr>
      <vt:lpstr>Design of Cryptographic Mechanisms with Rational Players: Secret Sharing</vt:lpstr>
      <vt:lpstr>The Temptation of Selfishness in Secret Sharing</vt:lpstr>
      <vt:lpstr>Randomized Protocol (for 3, simplified)</vt:lpstr>
      <vt:lpstr>Improving Nash Equilibria (1/2)</vt:lpstr>
      <vt:lpstr>Improving Nash Equilibria (2/2)</vt:lpstr>
      <vt:lpstr>An Example of Security (or rather, Privacy) Mechanism Modeled by Game Theory:  Cooperative Change of Pseudonyms in Mix Zones</vt:lpstr>
      <vt:lpstr>Location Privacy with Mix Zones</vt:lpstr>
      <vt:lpstr>“Costs” generated by Mix Zones</vt:lpstr>
      <vt:lpstr>Sequence of Pseudonym Change Games</vt:lpstr>
      <vt:lpstr>Non-Cooperative Behavior</vt:lpstr>
      <vt:lpstr>Nash Equilibria</vt:lpstr>
      <vt:lpstr>Overall 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Location Privacy and Neighbor Discovery – Attacks, Countermeasures, and Game-Theoretic Modeling</dc:title>
  <dc:creator>Hubaux Jean-pierre</dc:creator>
  <cp:lastModifiedBy>Hubaux Jean-pierre</cp:lastModifiedBy>
  <cp:revision>29</cp:revision>
  <dcterms:created xsi:type="dcterms:W3CDTF">2006-08-16T00:00:00Z</dcterms:created>
  <dcterms:modified xsi:type="dcterms:W3CDTF">2010-11-23T11:18:11Z</dcterms:modified>
</cp:coreProperties>
</file>